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
  </p:notesMasterIdLst>
  <p:sldIdLst>
    <p:sldId id="256" r:id="rId5"/>
    <p:sldId id="257" r:id="rId6"/>
    <p:sldId id="259" r:id="rId7"/>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4D1816-4121-4961-BAFE-5F06A284FA40}" v="7" dt="2020-04-03T07:39:03.1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10" autoAdjust="0"/>
    <p:restoredTop sz="94660"/>
  </p:normalViewPr>
  <p:slideViewPr>
    <p:cSldViewPr snapToGrid="0">
      <p:cViewPr>
        <p:scale>
          <a:sx n="140" d="100"/>
          <a:sy n="140" d="100"/>
        </p:scale>
        <p:origin x="2215" y="-30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D823BF-B905-49D3-87D1-4B0B4CD20EB5}" type="datetimeFigureOut">
              <a:rPr lang="en-GB" smtClean="0"/>
              <a:t>13/04/2020</a:t>
            </a:fld>
            <a:endParaRPr lang="en-GB" dirty="0"/>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26F7E2-2D56-42A4-ABEE-35BA1D4C7F75}" type="slidenum">
              <a:rPr lang="en-GB" smtClean="0"/>
              <a:t>‹#›</a:t>
            </a:fld>
            <a:endParaRPr lang="en-GB" dirty="0"/>
          </a:p>
        </p:txBody>
      </p:sp>
    </p:spTree>
    <p:extLst>
      <p:ext uri="{BB962C8B-B14F-4D97-AF65-F5344CB8AC3E}">
        <p14:creationId xmlns:p14="http://schemas.microsoft.com/office/powerpoint/2010/main" val="1182035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88FE5D8-4390-45E6-882E-748E18F79F5E}" type="datetime1">
              <a:rPr lang="en-GB" smtClean="0"/>
              <a:t>13/04/2020</a:t>
            </a:fld>
            <a:endParaRPr lang="en-GB" dirty="0"/>
          </a:p>
        </p:txBody>
      </p:sp>
      <p:sp>
        <p:nvSpPr>
          <p:cNvPr id="5" name="Footer Placeholder 4"/>
          <p:cNvSpPr>
            <a:spLocks noGrp="1"/>
          </p:cNvSpPr>
          <p:nvPr>
            <p:ph type="ftr" sz="quarter" idx="11"/>
          </p:nvPr>
        </p:nvSpPr>
        <p:spPr/>
        <p:txBody>
          <a:bodyPr/>
          <a:lstStyle/>
          <a:p>
            <a:r>
              <a:rPr lang="en-GB" dirty="0"/>
              <a:t>Clinical queries may be directed to Dr Stephen Barclay, GP and EOLC clinical lead for Cambridgeshire &amp; Peterborough CCG</a:t>
            </a:r>
          </a:p>
        </p:txBody>
      </p:sp>
      <p:sp>
        <p:nvSpPr>
          <p:cNvPr id="6" name="Slide Number Placeholder 5"/>
          <p:cNvSpPr>
            <a:spLocks noGrp="1"/>
          </p:cNvSpPr>
          <p:nvPr>
            <p:ph type="sldNum" sz="quarter" idx="12"/>
          </p:nvPr>
        </p:nvSpPr>
        <p:spPr/>
        <p:txBody>
          <a:bodyPr/>
          <a:lstStyle/>
          <a:p>
            <a:fld id="{A36EE864-4A5A-4597-BA60-84961303AC83}" type="slidenum">
              <a:rPr lang="en-GB" smtClean="0"/>
              <a:t>‹#›</a:t>
            </a:fld>
            <a:endParaRPr lang="en-GB" dirty="0"/>
          </a:p>
        </p:txBody>
      </p:sp>
    </p:spTree>
    <p:extLst>
      <p:ext uri="{BB962C8B-B14F-4D97-AF65-F5344CB8AC3E}">
        <p14:creationId xmlns:p14="http://schemas.microsoft.com/office/powerpoint/2010/main" val="91889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444482-C519-45ED-A0CD-7B710ADA1C1F}" type="datetime1">
              <a:rPr lang="en-GB" smtClean="0"/>
              <a:t>13/04/2020</a:t>
            </a:fld>
            <a:endParaRPr lang="en-GB" dirty="0"/>
          </a:p>
        </p:txBody>
      </p:sp>
      <p:sp>
        <p:nvSpPr>
          <p:cNvPr id="5" name="Footer Placeholder 4"/>
          <p:cNvSpPr>
            <a:spLocks noGrp="1"/>
          </p:cNvSpPr>
          <p:nvPr>
            <p:ph type="ftr" sz="quarter" idx="11"/>
          </p:nvPr>
        </p:nvSpPr>
        <p:spPr/>
        <p:txBody>
          <a:bodyPr/>
          <a:lstStyle/>
          <a:p>
            <a:r>
              <a:rPr lang="en-GB" dirty="0"/>
              <a:t>Clinical queries may be directed to Dr Stephen Barclay, GP and EOLC clinical lead for Cambridgeshire &amp; Peterborough CCG</a:t>
            </a:r>
          </a:p>
        </p:txBody>
      </p:sp>
      <p:sp>
        <p:nvSpPr>
          <p:cNvPr id="6" name="Slide Number Placeholder 5"/>
          <p:cNvSpPr>
            <a:spLocks noGrp="1"/>
          </p:cNvSpPr>
          <p:nvPr>
            <p:ph type="sldNum" sz="quarter" idx="12"/>
          </p:nvPr>
        </p:nvSpPr>
        <p:spPr/>
        <p:txBody>
          <a:bodyPr/>
          <a:lstStyle/>
          <a:p>
            <a:fld id="{A36EE864-4A5A-4597-BA60-84961303AC83}" type="slidenum">
              <a:rPr lang="en-GB" smtClean="0"/>
              <a:t>‹#›</a:t>
            </a:fld>
            <a:endParaRPr lang="en-GB" dirty="0"/>
          </a:p>
        </p:txBody>
      </p:sp>
    </p:spTree>
    <p:extLst>
      <p:ext uri="{BB962C8B-B14F-4D97-AF65-F5344CB8AC3E}">
        <p14:creationId xmlns:p14="http://schemas.microsoft.com/office/powerpoint/2010/main" val="1188665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DED3DB-3C3F-43F7-A7BE-6A2951D3961B}" type="datetime1">
              <a:rPr lang="en-GB" smtClean="0"/>
              <a:t>13/04/2020</a:t>
            </a:fld>
            <a:endParaRPr lang="en-GB" dirty="0"/>
          </a:p>
        </p:txBody>
      </p:sp>
      <p:sp>
        <p:nvSpPr>
          <p:cNvPr id="5" name="Footer Placeholder 4"/>
          <p:cNvSpPr>
            <a:spLocks noGrp="1"/>
          </p:cNvSpPr>
          <p:nvPr>
            <p:ph type="ftr" sz="quarter" idx="11"/>
          </p:nvPr>
        </p:nvSpPr>
        <p:spPr/>
        <p:txBody>
          <a:bodyPr/>
          <a:lstStyle/>
          <a:p>
            <a:r>
              <a:rPr lang="en-GB" dirty="0"/>
              <a:t>Clinical queries may be directed to Dr Stephen Barclay, GP and EOLC clinical lead for Cambridgeshire &amp; Peterborough CCG</a:t>
            </a:r>
          </a:p>
        </p:txBody>
      </p:sp>
      <p:sp>
        <p:nvSpPr>
          <p:cNvPr id="6" name="Slide Number Placeholder 5"/>
          <p:cNvSpPr>
            <a:spLocks noGrp="1"/>
          </p:cNvSpPr>
          <p:nvPr>
            <p:ph type="sldNum" sz="quarter" idx="12"/>
          </p:nvPr>
        </p:nvSpPr>
        <p:spPr/>
        <p:txBody>
          <a:bodyPr/>
          <a:lstStyle/>
          <a:p>
            <a:fld id="{A36EE864-4A5A-4597-BA60-84961303AC83}" type="slidenum">
              <a:rPr lang="en-GB" smtClean="0"/>
              <a:t>‹#›</a:t>
            </a:fld>
            <a:endParaRPr lang="en-GB" dirty="0"/>
          </a:p>
        </p:txBody>
      </p:sp>
    </p:spTree>
    <p:extLst>
      <p:ext uri="{BB962C8B-B14F-4D97-AF65-F5344CB8AC3E}">
        <p14:creationId xmlns:p14="http://schemas.microsoft.com/office/powerpoint/2010/main" val="314049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4286DD-3542-4824-9F44-FF5187A3C3E5}" type="datetime1">
              <a:rPr lang="en-GB" smtClean="0"/>
              <a:t>13/04/2020</a:t>
            </a:fld>
            <a:endParaRPr lang="en-GB" dirty="0"/>
          </a:p>
        </p:txBody>
      </p:sp>
      <p:sp>
        <p:nvSpPr>
          <p:cNvPr id="5" name="Footer Placeholder 4"/>
          <p:cNvSpPr>
            <a:spLocks noGrp="1"/>
          </p:cNvSpPr>
          <p:nvPr>
            <p:ph type="ftr" sz="quarter" idx="11"/>
          </p:nvPr>
        </p:nvSpPr>
        <p:spPr/>
        <p:txBody>
          <a:bodyPr/>
          <a:lstStyle/>
          <a:p>
            <a:r>
              <a:rPr lang="en-GB" dirty="0"/>
              <a:t>Clinical queries may be directed to Dr Stephen Barclay, GP and EOLC clinical lead for Cambridgeshire &amp; Peterborough CCG</a:t>
            </a:r>
          </a:p>
        </p:txBody>
      </p:sp>
      <p:sp>
        <p:nvSpPr>
          <p:cNvPr id="6" name="Slide Number Placeholder 5"/>
          <p:cNvSpPr>
            <a:spLocks noGrp="1"/>
          </p:cNvSpPr>
          <p:nvPr>
            <p:ph type="sldNum" sz="quarter" idx="12"/>
          </p:nvPr>
        </p:nvSpPr>
        <p:spPr/>
        <p:txBody>
          <a:bodyPr/>
          <a:lstStyle/>
          <a:p>
            <a:fld id="{A36EE864-4A5A-4597-BA60-84961303AC83}" type="slidenum">
              <a:rPr lang="en-GB" smtClean="0"/>
              <a:t>‹#›</a:t>
            </a:fld>
            <a:endParaRPr lang="en-GB" dirty="0"/>
          </a:p>
        </p:txBody>
      </p:sp>
    </p:spTree>
    <p:extLst>
      <p:ext uri="{BB962C8B-B14F-4D97-AF65-F5344CB8AC3E}">
        <p14:creationId xmlns:p14="http://schemas.microsoft.com/office/powerpoint/2010/main" val="1185831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A3F4DF-78F4-420C-8063-69F9098B390E}" type="datetime1">
              <a:rPr lang="en-GB" smtClean="0"/>
              <a:t>13/04/2020</a:t>
            </a:fld>
            <a:endParaRPr lang="en-GB" dirty="0"/>
          </a:p>
        </p:txBody>
      </p:sp>
      <p:sp>
        <p:nvSpPr>
          <p:cNvPr id="5" name="Footer Placeholder 4"/>
          <p:cNvSpPr>
            <a:spLocks noGrp="1"/>
          </p:cNvSpPr>
          <p:nvPr>
            <p:ph type="ftr" sz="quarter" idx="11"/>
          </p:nvPr>
        </p:nvSpPr>
        <p:spPr/>
        <p:txBody>
          <a:bodyPr/>
          <a:lstStyle/>
          <a:p>
            <a:r>
              <a:rPr lang="en-GB" dirty="0"/>
              <a:t>Clinical queries may be directed to Dr Stephen Barclay, GP and EOLC clinical lead for Cambridgeshire &amp; Peterborough CCG</a:t>
            </a:r>
          </a:p>
        </p:txBody>
      </p:sp>
      <p:sp>
        <p:nvSpPr>
          <p:cNvPr id="6" name="Slide Number Placeholder 5"/>
          <p:cNvSpPr>
            <a:spLocks noGrp="1"/>
          </p:cNvSpPr>
          <p:nvPr>
            <p:ph type="sldNum" sz="quarter" idx="12"/>
          </p:nvPr>
        </p:nvSpPr>
        <p:spPr/>
        <p:txBody>
          <a:bodyPr/>
          <a:lstStyle/>
          <a:p>
            <a:fld id="{A36EE864-4A5A-4597-BA60-84961303AC83}" type="slidenum">
              <a:rPr lang="en-GB" smtClean="0"/>
              <a:t>‹#›</a:t>
            </a:fld>
            <a:endParaRPr lang="en-GB" dirty="0"/>
          </a:p>
        </p:txBody>
      </p:sp>
    </p:spTree>
    <p:extLst>
      <p:ext uri="{BB962C8B-B14F-4D97-AF65-F5344CB8AC3E}">
        <p14:creationId xmlns:p14="http://schemas.microsoft.com/office/powerpoint/2010/main" val="4096018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15F0B2-BD11-47E4-BCF1-9E3EB33CF795}" type="datetime1">
              <a:rPr lang="en-GB" smtClean="0"/>
              <a:t>13/04/2020</a:t>
            </a:fld>
            <a:endParaRPr lang="en-GB" dirty="0"/>
          </a:p>
        </p:txBody>
      </p:sp>
      <p:sp>
        <p:nvSpPr>
          <p:cNvPr id="6" name="Footer Placeholder 5"/>
          <p:cNvSpPr>
            <a:spLocks noGrp="1"/>
          </p:cNvSpPr>
          <p:nvPr>
            <p:ph type="ftr" sz="quarter" idx="11"/>
          </p:nvPr>
        </p:nvSpPr>
        <p:spPr/>
        <p:txBody>
          <a:bodyPr/>
          <a:lstStyle/>
          <a:p>
            <a:r>
              <a:rPr lang="en-GB" dirty="0"/>
              <a:t>Clinical queries may be directed to Dr Stephen Barclay, GP and EOLC clinical lead for Cambridgeshire &amp; Peterborough CCG</a:t>
            </a:r>
          </a:p>
        </p:txBody>
      </p:sp>
      <p:sp>
        <p:nvSpPr>
          <p:cNvPr id="7" name="Slide Number Placeholder 6"/>
          <p:cNvSpPr>
            <a:spLocks noGrp="1"/>
          </p:cNvSpPr>
          <p:nvPr>
            <p:ph type="sldNum" sz="quarter" idx="12"/>
          </p:nvPr>
        </p:nvSpPr>
        <p:spPr/>
        <p:txBody>
          <a:bodyPr/>
          <a:lstStyle/>
          <a:p>
            <a:fld id="{A36EE864-4A5A-4597-BA60-84961303AC83}" type="slidenum">
              <a:rPr lang="en-GB" smtClean="0"/>
              <a:t>‹#›</a:t>
            </a:fld>
            <a:endParaRPr lang="en-GB" dirty="0"/>
          </a:p>
        </p:txBody>
      </p:sp>
    </p:spTree>
    <p:extLst>
      <p:ext uri="{BB962C8B-B14F-4D97-AF65-F5344CB8AC3E}">
        <p14:creationId xmlns:p14="http://schemas.microsoft.com/office/powerpoint/2010/main" val="1334030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03A8A8-1601-43EE-B73A-59D351447992}" type="datetime1">
              <a:rPr lang="en-GB" smtClean="0"/>
              <a:t>13/04/2020</a:t>
            </a:fld>
            <a:endParaRPr lang="en-GB" dirty="0"/>
          </a:p>
        </p:txBody>
      </p:sp>
      <p:sp>
        <p:nvSpPr>
          <p:cNvPr id="8" name="Footer Placeholder 7"/>
          <p:cNvSpPr>
            <a:spLocks noGrp="1"/>
          </p:cNvSpPr>
          <p:nvPr>
            <p:ph type="ftr" sz="quarter" idx="11"/>
          </p:nvPr>
        </p:nvSpPr>
        <p:spPr/>
        <p:txBody>
          <a:bodyPr/>
          <a:lstStyle/>
          <a:p>
            <a:r>
              <a:rPr lang="en-GB" dirty="0"/>
              <a:t>Clinical queries may be directed to Dr Stephen Barclay, GP and EOLC clinical lead for Cambridgeshire &amp; Peterborough CCG</a:t>
            </a:r>
          </a:p>
        </p:txBody>
      </p:sp>
      <p:sp>
        <p:nvSpPr>
          <p:cNvPr id="9" name="Slide Number Placeholder 8"/>
          <p:cNvSpPr>
            <a:spLocks noGrp="1"/>
          </p:cNvSpPr>
          <p:nvPr>
            <p:ph type="sldNum" sz="quarter" idx="12"/>
          </p:nvPr>
        </p:nvSpPr>
        <p:spPr/>
        <p:txBody>
          <a:bodyPr/>
          <a:lstStyle/>
          <a:p>
            <a:fld id="{A36EE864-4A5A-4597-BA60-84961303AC83}" type="slidenum">
              <a:rPr lang="en-GB" smtClean="0"/>
              <a:t>‹#›</a:t>
            </a:fld>
            <a:endParaRPr lang="en-GB" dirty="0"/>
          </a:p>
        </p:txBody>
      </p:sp>
    </p:spTree>
    <p:extLst>
      <p:ext uri="{BB962C8B-B14F-4D97-AF65-F5344CB8AC3E}">
        <p14:creationId xmlns:p14="http://schemas.microsoft.com/office/powerpoint/2010/main" val="1815320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5E6E4-1BA1-42A1-AE1B-A2F634825BF0}" type="datetime1">
              <a:rPr lang="en-GB" smtClean="0"/>
              <a:t>13/04/2020</a:t>
            </a:fld>
            <a:endParaRPr lang="en-GB" dirty="0"/>
          </a:p>
        </p:txBody>
      </p:sp>
      <p:sp>
        <p:nvSpPr>
          <p:cNvPr id="4" name="Footer Placeholder 3"/>
          <p:cNvSpPr>
            <a:spLocks noGrp="1"/>
          </p:cNvSpPr>
          <p:nvPr>
            <p:ph type="ftr" sz="quarter" idx="11"/>
          </p:nvPr>
        </p:nvSpPr>
        <p:spPr/>
        <p:txBody>
          <a:bodyPr/>
          <a:lstStyle/>
          <a:p>
            <a:r>
              <a:rPr lang="en-GB" dirty="0"/>
              <a:t>Clinical queries may be directed to Dr Stephen Barclay, GP and EOLC clinical lead for Cambridgeshire &amp; Peterborough CCG</a:t>
            </a:r>
          </a:p>
        </p:txBody>
      </p:sp>
      <p:sp>
        <p:nvSpPr>
          <p:cNvPr id="5" name="Slide Number Placeholder 4"/>
          <p:cNvSpPr>
            <a:spLocks noGrp="1"/>
          </p:cNvSpPr>
          <p:nvPr>
            <p:ph type="sldNum" sz="quarter" idx="12"/>
          </p:nvPr>
        </p:nvSpPr>
        <p:spPr/>
        <p:txBody>
          <a:bodyPr/>
          <a:lstStyle/>
          <a:p>
            <a:fld id="{A36EE864-4A5A-4597-BA60-84961303AC83}" type="slidenum">
              <a:rPr lang="en-GB" smtClean="0"/>
              <a:t>‹#›</a:t>
            </a:fld>
            <a:endParaRPr lang="en-GB" dirty="0"/>
          </a:p>
        </p:txBody>
      </p:sp>
    </p:spTree>
    <p:extLst>
      <p:ext uri="{BB962C8B-B14F-4D97-AF65-F5344CB8AC3E}">
        <p14:creationId xmlns:p14="http://schemas.microsoft.com/office/powerpoint/2010/main" val="2224982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A9A998-3BC9-4B49-969A-532CE2656D80}" type="datetime1">
              <a:rPr lang="en-GB" smtClean="0"/>
              <a:t>13/04/2020</a:t>
            </a:fld>
            <a:endParaRPr lang="en-GB" dirty="0"/>
          </a:p>
        </p:txBody>
      </p:sp>
      <p:sp>
        <p:nvSpPr>
          <p:cNvPr id="3" name="Footer Placeholder 2"/>
          <p:cNvSpPr>
            <a:spLocks noGrp="1"/>
          </p:cNvSpPr>
          <p:nvPr>
            <p:ph type="ftr" sz="quarter" idx="11"/>
          </p:nvPr>
        </p:nvSpPr>
        <p:spPr/>
        <p:txBody>
          <a:bodyPr/>
          <a:lstStyle/>
          <a:p>
            <a:r>
              <a:rPr lang="en-GB" dirty="0"/>
              <a:t>Clinical queries may be directed to Dr Stephen Barclay, GP and EOLC clinical lead for Cambridgeshire &amp; Peterborough CCG</a:t>
            </a:r>
          </a:p>
        </p:txBody>
      </p:sp>
      <p:sp>
        <p:nvSpPr>
          <p:cNvPr id="4" name="Slide Number Placeholder 3"/>
          <p:cNvSpPr>
            <a:spLocks noGrp="1"/>
          </p:cNvSpPr>
          <p:nvPr>
            <p:ph type="sldNum" sz="quarter" idx="12"/>
          </p:nvPr>
        </p:nvSpPr>
        <p:spPr/>
        <p:txBody>
          <a:bodyPr/>
          <a:lstStyle/>
          <a:p>
            <a:fld id="{A36EE864-4A5A-4597-BA60-84961303AC83}" type="slidenum">
              <a:rPr lang="en-GB" smtClean="0"/>
              <a:t>‹#›</a:t>
            </a:fld>
            <a:endParaRPr lang="en-GB" dirty="0"/>
          </a:p>
        </p:txBody>
      </p:sp>
    </p:spTree>
    <p:extLst>
      <p:ext uri="{BB962C8B-B14F-4D97-AF65-F5344CB8AC3E}">
        <p14:creationId xmlns:p14="http://schemas.microsoft.com/office/powerpoint/2010/main" val="3784896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61FB137-DBFA-44A3-8650-ACE386DC714F}" type="datetime1">
              <a:rPr lang="en-GB" smtClean="0"/>
              <a:t>13/04/2020</a:t>
            </a:fld>
            <a:endParaRPr lang="en-GB" dirty="0"/>
          </a:p>
        </p:txBody>
      </p:sp>
      <p:sp>
        <p:nvSpPr>
          <p:cNvPr id="6" name="Footer Placeholder 5"/>
          <p:cNvSpPr>
            <a:spLocks noGrp="1"/>
          </p:cNvSpPr>
          <p:nvPr>
            <p:ph type="ftr" sz="quarter" idx="11"/>
          </p:nvPr>
        </p:nvSpPr>
        <p:spPr/>
        <p:txBody>
          <a:bodyPr/>
          <a:lstStyle/>
          <a:p>
            <a:r>
              <a:rPr lang="en-GB" dirty="0"/>
              <a:t>Clinical queries may be directed to Dr Stephen Barclay, GP and EOLC clinical lead for Cambridgeshire &amp; Peterborough CCG</a:t>
            </a:r>
          </a:p>
        </p:txBody>
      </p:sp>
      <p:sp>
        <p:nvSpPr>
          <p:cNvPr id="7" name="Slide Number Placeholder 6"/>
          <p:cNvSpPr>
            <a:spLocks noGrp="1"/>
          </p:cNvSpPr>
          <p:nvPr>
            <p:ph type="sldNum" sz="quarter" idx="12"/>
          </p:nvPr>
        </p:nvSpPr>
        <p:spPr/>
        <p:txBody>
          <a:bodyPr/>
          <a:lstStyle/>
          <a:p>
            <a:fld id="{A36EE864-4A5A-4597-BA60-84961303AC83}" type="slidenum">
              <a:rPr lang="en-GB" smtClean="0"/>
              <a:t>‹#›</a:t>
            </a:fld>
            <a:endParaRPr lang="en-GB" dirty="0"/>
          </a:p>
        </p:txBody>
      </p:sp>
    </p:spTree>
    <p:extLst>
      <p:ext uri="{BB962C8B-B14F-4D97-AF65-F5344CB8AC3E}">
        <p14:creationId xmlns:p14="http://schemas.microsoft.com/office/powerpoint/2010/main" val="1667763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6179E5F-35E1-494E-82EC-42B3CFC61D66}" type="datetime1">
              <a:rPr lang="en-GB" smtClean="0"/>
              <a:t>13/04/2020</a:t>
            </a:fld>
            <a:endParaRPr lang="en-GB" dirty="0"/>
          </a:p>
        </p:txBody>
      </p:sp>
      <p:sp>
        <p:nvSpPr>
          <p:cNvPr id="6" name="Footer Placeholder 5"/>
          <p:cNvSpPr>
            <a:spLocks noGrp="1"/>
          </p:cNvSpPr>
          <p:nvPr>
            <p:ph type="ftr" sz="quarter" idx="11"/>
          </p:nvPr>
        </p:nvSpPr>
        <p:spPr/>
        <p:txBody>
          <a:bodyPr/>
          <a:lstStyle/>
          <a:p>
            <a:r>
              <a:rPr lang="en-GB" dirty="0"/>
              <a:t>Clinical queries may be directed to Dr Stephen Barclay, GP and EOLC clinical lead for Cambridgeshire &amp; Peterborough CCG</a:t>
            </a:r>
          </a:p>
        </p:txBody>
      </p:sp>
      <p:sp>
        <p:nvSpPr>
          <p:cNvPr id="7" name="Slide Number Placeholder 6"/>
          <p:cNvSpPr>
            <a:spLocks noGrp="1"/>
          </p:cNvSpPr>
          <p:nvPr>
            <p:ph type="sldNum" sz="quarter" idx="12"/>
          </p:nvPr>
        </p:nvSpPr>
        <p:spPr/>
        <p:txBody>
          <a:bodyPr/>
          <a:lstStyle/>
          <a:p>
            <a:fld id="{A36EE864-4A5A-4597-BA60-84961303AC83}" type="slidenum">
              <a:rPr lang="en-GB" smtClean="0"/>
              <a:t>‹#›</a:t>
            </a:fld>
            <a:endParaRPr lang="en-GB" dirty="0"/>
          </a:p>
        </p:txBody>
      </p:sp>
    </p:spTree>
    <p:extLst>
      <p:ext uri="{BB962C8B-B14F-4D97-AF65-F5344CB8AC3E}">
        <p14:creationId xmlns:p14="http://schemas.microsoft.com/office/powerpoint/2010/main" val="3776116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3484326-1430-4AD4-9400-D29E8728287A}" type="datetime1">
              <a:rPr lang="en-GB" smtClean="0"/>
              <a:t>13/04/2020</a:t>
            </a:fld>
            <a:endParaRPr lang="en-GB"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GB" dirty="0"/>
              <a:t>Clinical queries may be directed to Dr Stephen Barclay, GP and EOLC clinical lead for Cambridgeshire &amp; Peterborough CCG</a:t>
            </a: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36EE864-4A5A-4597-BA60-84961303AC83}" type="slidenum">
              <a:rPr lang="en-GB" smtClean="0"/>
              <a:t>‹#›</a:t>
            </a:fld>
            <a:endParaRPr lang="en-GB" dirty="0"/>
          </a:p>
        </p:txBody>
      </p:sp>
    </p:spTree>
    <p:extLst>
      <p:ext uri="{BB962C8B-B14F-4D97-AF65-F5344CB8AC3E}">
        <p14:creationId xmlns:p14="http://schemas.microsoft.com/office/powerpoint/2010/main" val="9064497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cambslmc.org/localadvice" TargetMode="External"/><Relationship Id="rId1" Type="http://schemas.openxmlformats.org/officeDocument/2006/relationships/slideLayout" Target="../slideLayouts/slideLayout1.xml"/><Relationship Id="rId5" Type="http://schemas.openxmlformats.org/officeDocument/2006/relationships/hyperlink" Target="mailto:sigb2@medschl.cam.ac.uk" TargetMode="External"/><Relationship Id="rId4" Type="http://schemas.openxmlformats.org/officeDocument/2006/relationships/hyperlink" Target="https://www.youtube.com/watch?v=36UiJJBEfag&amp;app=desktop"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cambslmc.org/localadvice"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ECEC364-FA06-47CA-896D-0E3DF5B85DE5}"/>
              </a:ext>
            </a:extLst>
          </p:cNvPr>
          <p:cNvSpPr txBox="1"/>
          <p:nvPr/>
        </p:nvSpPr>
        <p:spPr>
          <a:xfrm>
            <a:off x="185232" y="2965925"/>
            <a:ext cx="3008439" cy="1785104"/>
          </a:xfrm>
          <a:prstGeom prst="rect">
            <a:avLst/>
          </a:prstGeom>
          <a:noFill/>
          <a:ln>
            <a:solidFill>
              <a:schemeClr val="tx1"/>
            </a:solidFill>
          </a:ln>
        </p:spPr>
        <p:txBody>
          <a:bodyPr wrap="square" rtlCol="0">
            <a:spAutoFit/>
          </a:bodyPr>
          <a:lstStyle/>
          <a:p>
            <a:r>
              <a:rPr lang="en-GB" sz="1000" b="1" dirty="0"/>
              <a:t>Care Planning (by phone/video)</a:t>
            </a:r>
          </a:p>
          <a:p>
            <a:pPr marL="171450" indent="-171450">
              <a:buFont typeface="Arial" panose="020B0604020202020204" pitchFamily="34" charset="0"/>
              <a:buChar char="•"/>
            </a:pPr>
            <a:r>
              <a:rPr lang="en-GB" sz="1000" dirty="0"/>
              <a:t>Explanation with patient and family;</a:t>
            </a:r>
          </a:p>
          <a:p>
            <a:pPr marL="171450" indent="-171450">
              <a:buFont typeface="Arial" panose="020B0604020202020204" pitchFamily="34" charset="0"/>
              <a:buChar char="•"/>
            </a:pPr>
            <a:r>
              <a:rPr lang="en-GB" sz="1000" dirty="0"/>
              <a:t>Medication Administration Chart and End of Life Template completed by GP</a:t>
            </a:r>
          </a:p>
          <a:p>
            <a:pPr marL="171450" indent="-171450">
              <a:buFont typeface="Arial" panose="020B0604020202020204" pitchFamily="34" charset="0"/>
              <a:buChar char="•"/>
            </a:pPr>
            <a:r>
              <a:rPr lang="en-GB" sz="1000" dirty="0"/>
              <a:t>ReSPECT / DNACPR form completed;</a:t>
            </a:r>
            <a:endParaRPr lang="en-GB" sz="1000" dirty="0">
              <a:highlight>
                <a:srgbClr val="FFFF00"/>
              </a:highlight>
            </a:endParaRPr>
          </a:p>
          <a:p>
            <a:pPr marL="171450" indent="-171450">
              <a:buFont typeface="Arial" panose="020B0604020202020204" pitchFamily="34" charset="0"/>
              <a:buChar char="•"/>
            </a:pPr>
            <a:r>
              <a:rPr lang="en-GB" sz="1000" dirty="0"/>
              <a:t>Anticipatory medicines prescribed by GP;  see local guidance on clinical management </a:t>
            </a:r>
            <a:r>
              <a:rPr lang="en-GB" sz="1000" dirty="0">
                <a:hlinkClick r:id="rId2"/>
              </a:rPr>
              <a:t>http://www.cambslmc.org/localadvice</a:t>
            </a:r>
            <a:endParaRPr lang="en-GB" sz="1000" dirty="0"/>
          </a:p>
          <a:p>
            <a:pPr marL="171450" indent="-171450">
              <a:buFont typeface="Arial" panose="020B0604020202020204" pitchFamily="34" charset="0"/>
              <a:buChar char="•"/>
            </a:pPr>
            <a:r>
              <a:rPr lang="en-GB" sz="1000" dirty="0"/>
              <a:t>Prescription collected from community pharmacy </a:t>
            </a:r>
            <a:r>
              <a:rPr lang="en-GB" sz="1000" dirty="0">
                <a:highlight>
                  <a:srgbClr val="FFFF00"/>
                </a:highlight>
              </a:rPr>
              <a:t>by family member / pharmacy delivery</a:t>
            </a:r>
            <a:r>
              <a:rPr lang="en-GB" sz="1000" dirty="0"/>
              <a:t>; </a:t>
            </a:r>
          </a:p>
          <a:p>
            <a:pPr marL="171450" indent="-171450">
              <a:buFont typeface="Arial" panose="020B0604020202020204" pitchFamily="34" charset="0"/>
              <a:buChar char="•"/>
            </a:pPr>
            <a:r>
              <a:rPr lang="en-GB" sz="1000" dirty="0"/>
              <a:t>Supply of syringes/needles/sharps bins in home.</a:t>
            </a:r>
          </a:p>
        </p:txBody>
      </p:sp>
      <p:sp>
        <p:nvSpPr>
          <p:cNvPr id="5" name="TextBox 4">
            <a:extLst>
              <a:ext uri="{FF2B5EF4-FFF2-40B4-BE49-F238E27FC236}">
                <a16:creationId xmlns:a16="http://schemas.microsoft.com/office/drawing/2014/main" id="{8DA5B2E0-7E2C-4AA9-AA88-9C655BE3AC89}"/>
              </a:ext>
            </a:extLst>
          </p:cNvPr>
          <p:cNvSpPr txBox="1"/>
          <p:nvPr/>
        </p:nvSpPr>
        <p:spPr>
          <a:xfrm>
            <a:off x="4401764" y="1450807"/>
            <a:ext cx="1944000" cy="246221"/>
          </a:xfrm>
          <a:prstGeom prst="rect">
            <a:avLst/>
          </a:prstGeom>
          <a:noFill/>
          <a:ln>
            <a:solidFill>
              <a:schemeClr val="tx1"/>
            </a:solidFill>
          </a:ln>
        </p:spPr>
        <p:txBody>
          <a:bodyPr wrap="square" rtlCol="0">
            <a:spAutoFit/>
          </a:bodyPr>
          <a:lstStyle/>
          <a:p>
            <a:r>
              <a:rPr lang="en-GB" sz="1000" b="1" dirty="0"/>
              <a:t>Acute admission to hospital</a:t>
            </a:r>
          </a:p>
        </p:txBody>
      </p:sp>
      <p:sp>
        <p:nvSpPr>
          <p:cNvPr id="6" name="TextBox 5">
            <a:extLst>
              <a:ext uri="{FF2B5EF4-FFF2-40B4-BE49-F238E27FC236}">
                <a16:creationId xmlns:a16="http://schemas.microsoft.com/office/drawing/2014/main" id="{1A964E72-1EC0-4015-BFBE-312A73C174B6}"/>
              </a:ext>
            </a:extLst>
          </p:cNvPr>
          <p:cNvSpPr txBox="1"/>
          <p:nvPr/>
        </p:nvSpPr>
        <p:spPr>
          <a:xfrm>
            <a:off x="185233" y="1264260"/>
            <a:ext cx="3008440" cy="707886"/>
          </a:xfrm>
          <a:prstGeom prst="rect">
            <a:avLst/>
          </a:prstGeom>
          <a:noFill/>
          <a:ln>
            <a:solidFill>
              <a:schemeClr val="tx1"/>
            </a:solidFill>
          </a:ln>
        </p:spPr>
        <p:txBody>
          <a:bodyPr wrap="square" rtlCol="0">
            <a:spAutoFit/>
          </a:bodyPr>
          <a:lstStyle/>
          <a:p>
            <a:r>
              <a:rPr lang="en-GB" sz="1000" b="1" dirty="0"/>
              <a:t>Sick patient</a:t>
            </a:r>
          </a:p>
          <a:p>
            <a:r>
              <a:rPr lang="en-GB" sz="1000" b="1" dirty="0"/>
              <a:t>Experienced clinician assessment (telephone / video where possible, face to face when clinically needed)</a:t>
            </a:r>
          </a:p>
          <a:p>
            <a:endParaRPr lang="en-GB" sz="1000" b="1" dirty="0"/>
          </a:p>
        </p:txBody>
      </p:sp>
      <p:sp>
        <p:nvSpPr>
          <p:cNvPr id="8" name="TextBox 7">
            <a:extLst>
              <a:ext uri="{FF2B5EF4-FFF2-40B4-BE49-F238E27FC236}">
                <a16:creationId xmlns:a16="http://schemas.microsoft.com/office/drawing/2014/main" id="{B194B48C-2798-4E26-A7F9-4B1E282DA594}"/>
              </a:ext>
            </a:extLst>
          </p:cNvPr>
          <p:cNvSpPr txBox="1"/>
          <p:nvPr/>
        </p:nvSpPr>
        <p:spPr>
          <a:xfrm>
            <a:off x="4401764" y="3654747"/>
            <a:ext cx="1944000" cy="246221"/>
          </a:xfrm>
          <a:prstGeom prst="rect">
            <a:avLst/>
          </a:prstGeom>
          <a:noFill/>
          <a:ln>
            <a:solidFill>
              <a:schemeClr val="tx1"/>
            </a:solidFill>
          </a:ln>
        </p:spPr>
        <p:txBody>
          <a:bodyPr wrap="square" rtlCol="0">
            <a:spAutoFit/>
          </a:bodyPr>
          <a:lstStyle/>
          <a:p>
            <a:r>
              <a:rPr lang="en-GB" sz="1000" b="1" dirty="0"/>
              <a:t>Inpatient discharged home to die</a:t>
            </a:r>
          </a:p>
        </p:txBody>
      </p:sp>
      <p:sp>
        <p:nvSpPr>
          <p:cNvPr id="10" name="TextBox 9">
            <a:extLst>
              <a:ext uri="{FF2B5EF4-FFF2-40B4-BE49-F238E27FC236}">
                <a16:creationId xmlns:a16="http://schemas.microsoft.com/office/drawing/2014/main" id="{68F32F66-F84E-47D9-B1DE-C4B49CB71FF1}"/>
              </a:ext>
            </a:extLst>
          </p:cNvPr>
          <p:cNvSpPr txBox="1"/>
          <p:nvPr/>
        </p:nvSpPr>
        <p:spPr>
          <a:xfrm>
            <a:off x="197243" y="2119073"/>
            <a:ext cx="3008440" cy="553998"/>
          </a:xfrm>
          <a:prstGeom prst="rect">
            <a:avLst/>
          </a:prstGeom>
          <a:noFill/>
          <a:ln>
            <a:solidFill>
              <a:schemeClr val="tx1"/>
            </a:solidFill>
          </a:ln>
        </p:spPr>
        <p:txBody>
          <a:bodyPr wrap="square" rtlCol="0">
            <a:spAutoFit/>
          </a:bodyPr>
          <a:lstStyle/>
          <a:p>
            <a:pPr marL="171450" indent="-171450">
              <a:buFont typeface="Arial" panose="020B0604020202020204" pitchFamily="34" charset="0"/>
              <a:buChar char="•"/>
            </a:pPr>
            <a:r>
              <a:rPr lang="en-GB" sz="1000" dirty="0"/>
              <a:t>No reversible causes</a:t>
            </a:r>
          </a:p>
          <a:p>
            <a:pPr marL="171450" indent="-171450">
              <a:buFont typeface="Arial" panose="020B0604020202020204" pitchFamily="34" charset="0"/>
              <a:buChar char="•"/>
            </a:pPr>
            <a:r>
              <a:rPr lang="en-GB" sz="1000" dirty="0"/>
              <a:t>Hospital admission not appropriate</a:t>
            </a:r>
          </a:p>
          <a:p>
            <a:pPr marL="171450" indent="-171450">
              <a:buFont typeface="Arial" panose="020B0604020202020204" pitchFamily="34" charset="0"/>
              <a:buChar char="•"/>
            </a:pPr>
            <a:r>
              <a:rPr lang="en-GB" sz="1000" b="1" dirty="0"/>
              <a:t>Decision for end of life symptomatic care</a:t>
            </a:r>
          </a:p>
        </p:txBody>
      </p:sp>
      <p:sp>
        <p:nvSpPr>
          <p:cNvPr id="11" name="TextBox 10">
            <a:extLst>
              <a:ext uri="{FF2B5EF4-FFF2-40B4-BE49-F238E27FC236}">
                <a16:creationId xmlns:a16="http://schemas.microsoft.com/office/drawing/2014/main" id="{A6D1A8A1-EB74-47B6-8477-72A4270A3DE1}"/>
              </a:ext>
            </a:extLst>
          </p:cNvPr>
          <p:cNvSpPr txBox="1"/>
          <p:nvPr/>
        </p:nvSpPr>
        <p:spPr>
          <a:xfrm>
            <a:off x="185233" y="4935694"/>
            <a:ext cx="3008439" cy="1169551"/>
          </a:xfrm>
          <a:prstGeom prst="rect">
            <a:avLst/>
          </a:prstGeom>
          <a:noFill/>
          <a:ln>
            <a:solidFill>
              <a:schemeClr val="tx1"/>
            </a:solidFill>
          </a:ln>
        </p:spPr>
        <p:txBody>
          <a:bodyPr wrap="square" rtlCol="0">
            <a:spAutoFit/>
          </a:bodyPr>
          <a:lstStyle/>
          <a:p>
            <a:r>
              <a:rPr lang="en-GB" sz="1000" b="1" dirty="0"/>
              <a:t>Community Nurse / GP visits</a:t>
            </a:r>
          </a:p>
          <a:p>
            <a:pPr marL="171450" indent="-171450">
              <a:buFont typeface="Arial" panose="020B0604020202020204" pitchFamily="34" charset="0"/>
              <a:buChar char="•"/>
            </a:pPr>
            <a:r>
              <a:rPr lang="en-GB" sz="1000" dirty="0"/>
              <a:t>Ensure that drugs, MAR chart, ReSPECT/DNACPR form, syringes in place</a:t>
            </a:r>
          </a:p>
          <a:p>
            <a:pPr marL="171450" indent="-171450">
              <a:buFont typeface="Arial" panose="020B0604020202020204" pitchFamily="34" charset="0"/>
              <a:buChar char="•"/>
            </a:pPr>
            <a:r>
              <a:rPr lang="en-GB" sz="1000" dirty="0"/>
              <a:t>Administer first dose of drugs (if needed, see symptom management guidance)</a:t>
            </a:r>
          </a:p>
          <a:p>
            <a:pPr marL="171450" indent="-171450">
              <a:buFont typeface="Arial" panose="020B0604020202020204" pitchFamily="34" charset="0"/>
              <a:buChar char="•"/>
            </a:pPr>
            <a:r>
              <a:rPr lang="en-GB" sz="1000" dirty="0"/>
              <a:t>Considers suitability of lay carer administration and train lay carer if applicable (see below)</a:t>
            </a:r>
          </a:p>
        </p:txBody>
      </p:sp>
      <p:sp>
        <p:nvSpPr>
          <p:cNvPr id="12" name="TextBox 11">
            <a:extLst>
              <a:ext uri="{FF2B5EF4-FFF2-40B4-BE49-F238E27FC236}">
                <a16:creationId xmlns:a16="http://schemas.microsoft.com/office/drawing/2014/main" id="{BE0D110A-CE9F-44B0-BDAF-5FA908464090}"/>
              </a:ext>
            </a:extLst>
          </p:cNvPr>
          <p:cNvSpPr txBox="1"/>
          <p:nvPr/>
        </p:nvSpPr>
        <p:spPr>
          <a:xfrm>
            <a:off x="185232" y="6261132"/>
            <a:ext cx="3008439" cy="246221"/>
          </a:xfrm>
          <a:prstGeom prst="rect">
            <a:avLst/>
          </a:prstGeom>
          <a:noFill/>
          <a:ln>
            <a:solidFill>
              <a:schemeClr val="tx1"/>
            </a:solidFill>
          </a:ln>
        </p:spPr>
        <p:txBody>
          <a:bodyPr wrap="square" rtlCol="0">
            <a:spAutoFit/>
          </a:bodyPr>
          <a:lstStyle/>
          <a:p>
            <a:r>
              <a:rPr lang="en-GB" sz="1000" dirty="0"/>
              <a:t>Regular phone / video reassessments by GP / Nurse</a:t>
            </a:r>
          </a:p>
        </p:txBody>
      </p:sp>
      <p:sp>
        <p:nvSpPr>
          <p:cNvPr id="13" name="TextBox 12">
            <a:extLst>
              <a:ext uri="{FF2B5EF4-FFF2-40B4-BE49-F238E27FC236}">
                <a16:creationId xmlns:a16="http://schemas.microsoft.com/office/drawing/2014/main" id="{8C594200-50D0-4E6C-AC80-ADEE3B6F4D13}"/>
              </a:ext>
            </a:extLst>
          </p:cNvPr>
          <p:cNvSpPr txBox="1"/>
          <p:nvPr/>
        </p:nvSpPr>
        <p:spPr>
          <a:xfrm>
            <a:off x="185233" y="6655751"/>
            <a:ext cx="3008439" cy="861774"/>
          </a:xfrm>
          <a:prstGeom prst="rect">
            <a:avLst/>
          </a:prstGeom>
          <a:noFill/>
          <a:ln>
            <a:solidFill>
              <a:schemeClr val="tx1"/>
            </a:solidFill>
          </a:ln>
        </p:spPr>
        <p:txBody>
          <a:bodyPr wrap="square" rtlCol="0">
            <a:spAutoFit/>
          </a:bodyPr>
          <a:lstStyle/>
          <a:p>
            <a:pPr marL="171450" indent="-171450">
              <a:buFont typeface="Arial" panose="020B0604020202020204" pitchFamily="34" charset="0"/>
              <a:buChar char="•"/>
            </a:pPr>
            <a:r>
              <a:rPr lang="en-GB" sz="1000" dirty="0"/>
              <a:t>Further doctor / nurse visits prn to administer drugs (note recommended medicines last 18-24 hrs)</a:t>
            </a:r>
          </a:p>
          <a:p>
            <a:pPr marL="171450" indent="-171450">
              <a:buFont typeface="Arial" panose="020B0604020202020204" pitchFamily="34" charset="0"/>
              <a:buChar char="•"/>
            </a:pPr>
            <a:r>
              <a:rPr lang="en-GB" sz="1000" dirty="0"/>
              <a:t>If relative / carer administering, they contact GP / nurse beforehand if possible, or asap afterwards.</a:t>
            </a:r>
          </a:p>
        </p:txBody>
      </p:sp>
      <p:sp>
        <p:nvSpPr>
          <p:cNvPr id="14" name="TextBox 13">
            <a:extLst>
              <a:ext uri="{FF2B5EF4-FFF2-40B4-BE49-F238E27FC236}">
                <a16:creationId xmlns:a16="http://schemas.microsoft.com/office/drawing/2014/main" id="{4D32B116-0014-43B1-82D8-763565C6BB89}"/>
              </a:ext>
            </a:extLst>
          </p:cNvPr>
          <p:cNvSpPr txBox="1"/>
          <p:nvPr/>
        </p:nvSpPr>
        <p:spPr>
          <a:xfrm>
            <a:off x="179228" y="7615348"/>
            <a:ext cx="3008439" cy="1569660"/>
          </a:xfrm>
          <a:prstGeom prst="rect">
            <a:avLst/>
          </a:prstGeom>
          <a:noFill/>
          <a:ln>
            <a:solidFill>
              <a:schemeClr val="tx1"/>
            </a:solidFill>
          </a:ln>
        </p:spPr>
        <p:txBody>
          <a:bodyPr wrap="square" rtlCol="0">
            <a:spAutoFit/>
          </a:bodyPr>
          <a:lstStyle/>
          <a:p>
            <a:r>
              <a:rPr lang="en-GB" sz="1000" b="1" dirty="0"/>
              <a:t>Patient dies</a:t>
            </a:r>
          </a:p>
          <a:p>
            <a:pPr marL="171450" indent="-171450">
              <a:buFont typeface="Arial" panose="020B0604020202020204" pitchFamily="34" charset="0"/>
              <a:buChar char="•"/>
            </a:pPr>
            <a:r>
              <a:rPr lang="en-GB" sz="1000" dirty="0"/>
              <a:t>Death verified in person by doctor, or nurse or paramedic trained to verify death. </a:t>
            </a:r>
          </a:p>
          <a:p>
            <a:pPr marL="171450" indent="-171450">
              <a:buFont typeface="Arial" panose="020B0604020202020204" pitchFamily="34" charset="0"/>
              <a:buChar char="•"/>
            </a:pPr>
            <a:r>
              <a:rPr lang="en-GB" sz="1000" dirty="0"/>
              <a:t>Undertaker called and informed COVID death</a:t>
            </a:r>
          </a:p>
          <a:p>
            <a:pPr marL="171450" indent="-171450">
              <a:buFont typeface="Arial" panose="020B0604020202020204" pitchFamily="34" charset="0"/>
              <a:buChar char="•"/>
            </a:pPr>
            <a:r>
              <a:rPr lang="en-GB" sz="1000" dirty="0"/>
              <a:t>Death certification (and cremation certification if needed). </a:t>
            </a:r>
          </a:p>
          <a:p>
            <a:pPr marL="171450" indent="-171450">
              <a:buFont typeface="Arial" panose="020B0604020202020204" pitchFamily="34" charset="0"/>
              <a:buChar char="•"/>
            </a:pPr>
            <a:r>
              <a:rPr lang="en-GB" sz="1000" dirty="0"/>
              <a:t>Summary flowchart: </a:t>
            </a:r>
            <a:r>
              <a:rPr lang="en-GB" sz="800" dirty="0"/>
              <a:t>https://www.rcpath.org/uploads/assets/742a20f2-f0d3-4e46-8a76843c32882cbf/G213-MCCD-completion-during-COVID-19-outbreak-flowchart.pdf</a:t>
            </a:r>
            <a:endParaRPr lang="en-GB" sz="800" u="sng" dirty="0"/>
          </a:p>
        </p:txBody>
      </p:sp>
      <p:sp>
        <p:nvSpPr>
          <p:cNvPr id="15" name="TextBox 14">
            <a:extLst>
              <a:ext uri="{FF2B5EF4-FFF2-40B4-BE49-F238E27FC236}">
                <a16:creationId xmlns:a16="http://schemas.microsoft.com/office/drawing/2014/main" id="{8A020EDD-AA0A-4123-8A3C-857194F4806F}"/>
              </a:ext>
            </a:extLst>
          </p:cNvPr>
          <p:cNvSpPr txBox="1"/>
          <p:nvPr/>
        </p:nvSpPr>
        <p:spPr>
          <a:xfrm>
            <a:off x="3797718" y="5397358"/>
            <a:ext cx="2869042" cy="707886"/>
          </a:xfrm>
          <a:prstGeom prst="rect">
            <a:avLst/>
          </a:prstGeom>
          <a:noFill/>
          <a:ln>
            <a:solidFill>
              <a:schemeClr val="tx1"/>
            </a:solidFill>
          </a:ln>
        </p:spPr>
        <p:txBody>
          <a:bodyPr wrap="square" rtlCol="0">
            <a:spAutoFit/>
          </a:bodyPr>
          <a:lstStyle/>
          <a:p>
            <a:pPr>
              <a:spcAft>
                <a:spcPts val="0"/>
              </a:spcAft>
            </a:pPr>
            <a:r>
              <a:rPr lang="en-GB" sz="1000" b="1" dirty="0"/>
              <a:t>GP support via own GP in hours </a:t>
            </a:r>
            <a:r>
              <a:rPr lang="en-GB" sz="1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or 111 option 4 OOH </a:t>
            </a:r>
            <a:endParaRPr lang="en-GB" sz="1000" b="1" dirty="0"/>
          </a:p>
          <a:p>
            <a:r>
              <a:rPr lang="en-GB" sz="1000" b="1" dirty="0"/>
              <a:t>Community Nurse support via CPFT hub </a:t>
            </a:r>
          </a:p>
          <a:p>
            <a:r>
              <a:rPr lang="en-GB" sz="1000" b="1" dirty="0"/>
              <a:t>0330 726 0077</a:t>
            </a:r>
          </a:p>
        </p:txBody>
      </p:sp>
      <p:sp>
        <p:nvSpPr>
          <p:cNvPr id="16" name="TextBox 15">
            <a:extLst>
              <a:ext uri="{FF2B5EF4-FFF2-40B4-BE49-F238E27FC236}">
                <a16:creationId xmlns:a16="http://schemas.microsoft.com/office/drawing/2014/main" id="{B54A13C9-9E86-4183-96CA-2F9133159D3A}"/>
              </a:ext>
            </a:extLst>
          </p:cNvPr>
          <p:cNvSpPr txBox="1"/>
          <p:nvPr/>
        </p:nvSpPr>
        <p:spPr>
          <a:xfrm>
            <a:off x="3803723" y="6354107"/>
            <a:ext cx="2869042" cy="707886"/>
          </a:xfrm>
          <a:prstGeom prst="rect">
            <a:avLst/>
          </a:prstGeom>
          <a:noFill/>
          <a:ln>
            <a:solidFill>
              <a:schemeClr val="tx1"/>
            </a:solidFill>
          </a:ln>
        </p:spPr>
        <p:txBody>
          <a:bodyPr wrap="square" rtlCol="0">
            <a:spAutoFit/>
          </a:bodyPr>
          <a:lstStyle/>
          <a:p>
            <a:r>
              <a:rPr lang="en-GB" sz="1000" b="1" dirty="0"/>
              <a:t>Hospice phone advice and support for health professionals only. Available 24/7</a:t>
            </a:r>
          </a:p>
          <a:p>
            <a:r>
              <a:rPr lang="en-GB" sz="1000" dirty="0"/>
              <a:t>-Arthur Rank Hospice, Cambridge 01223 675900</a:t>
            </a:r>
          </a:p>
          <a:p>
            <a:r>
              <a:rPr lang="en-GB" sz="1000" dirty="0"/>
              <a:t>-Thorpe Hall Hospice, Peterborough 01733 225900</a:t>
            </a:r>
            <a:endParaRPr lang="en-GB" sz="1000" b="1" dirty="0"/>
          </a:p>
        </p:txBody>
      </p:sp>
      <p:sp>
        <p:nvSpPr>
          <p:cNvPr id="17" name="TextBox 16">
            <a:extLst>
              <a:ext uri="{FF2B5EF4-FFF2-40B4-BE49-F238E27FC236}">
                <a16:creationId xmlns:a16="http://schemas.microsoft.com/office/drawing/2014/main" id="{57FD883D-5EF3-421B-B44A-9C4778145DE8}"/>
              </a:ext>
            </a:extLst>
          </p:cNvPr>
          <p:cNvSpPr txBox="1"/>
          <p:nvPr/>
        </p:nvSpPr>
        <p:spPr>
          <a:xfrm>
            <a:off x="179228" y="9309978"/>
            <a:ext cx="3008440" cy="246221"/>
          </a:xfrm>
          <a:prstGeom prst="rect">
            <a:avLst/>
          </a:prstGeom>
          <a:noFill/>
          <a:ln>
            <a:solidFill>
              <a:schemeClr val="tx1"/>
            </a:solidFill>
          </a:ln>
        </p:spPr>
        <p:txBody>
          <a:bodyPr wrap="square" rtlCol="0">
            <a:spAutoFit/>
          </a:bodyPr>
          <a:lstStyle/>
          <a:p>
            <a:r>
              <a:rPr lang="en-GB" sz="1000" b="1" dirty="0"/>
              <a:t>Bereaved family follow up after death</a:t>
            </a:r>
          </a:p>
        </p:txBody>
      </p:sp>
      <p:cxnSp>
        <p:nvCxnSpPr>
          <p:cNvPr id="23" name="Straight Arrow Connector 22">
            <a:extLst>
              <a:ext uri="{FF2B5EF4-FFF2-40B4-BE49-F238E27FC236}">
                <a16:creationId xmlns:a16="http://schemas.microsoft.com/office/drawing/2014/main" id="{DCCB6E54-C980-426A-B912-D91D1540FB59}"/>
              </a:ext>
            </a:extLst>
          </p:cNvPr>
          <p:cNvCxnSpPr>
            <a:cxnSpLocks/>
          </p:cNvCxnSpPr>
          <p:nvPr/>
        </p:nvCxnSpPr>
        <p:spPr>
          <a:xfrm>
            <a:off x="3193672" y="1541259"/>
            <a:ext cx="1208092" cy="0"/>
          </a:xfrm>
          <a:prstGeom prst="straightConnector1">
            <a:avLst/>
          </a:prstGeom>
          <a:ln w="12700">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E26CCF4-0122-4181-8C4A-A20051C18B16}"/>
              </a:ext>
            </a:extLst>
          </p:cNvPr>
          <p:cNvCxnSpPr>
            <a:stCxn id="5" idx="2"/>
            <a:endCxn id="8" idx="0"/>
          </p:cNvCxnSpPr>
          <p:nvPr/>
        </p:nvCxnSpPr>
        <p:spPr>
          <a:xfrm>
            <a:off x="5373764" y="1697028"/>
            <a:ext cx="0" cy="195771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1E396658-E611-4F82-9BBE-13EA18C67E2C}"/>
              </a:ext>
            </a:extLst>
          </p:cNvPr>
          <p:cNvCxnSpPr>
            <a:cxnSpLocks/>
            <a:stCxn id="6" idx="2"/>
            <a:endCxn id="10" idx="0"/>
          </p:cNvCxnSpPr>
          <p:nvPr/>
        </p:nvCxnSpPr>
        <p:spPr>
          <a:xfrm>
            <a:off x="1689453" y="1972146"/>
            <a:ext cx="12010" cy="1469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4B5E5B44-4D33-484A-97E2-864E43266CB4}"/>
              </a:ext>
            </a:extLst>
          </p:cNvPr>
          <p:cNvCxnSpPr>
            <a:cxnSpLocks/>
          </p:cNvCxnSpPr>
          <p:nvPr/>
        </p:nvCxnSpPr>
        <p:spPr>
          <a:xfrm>
            <a:off x="1689452" y="2675887"/>
            <a:ext cx="0" cy="2895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81D57527-5189-4168-B09C-1EC4D633E5B0}"/>
              </a:ext>
            </a:extLst>
          </p:cNvPr>
          <p:cNvCxnSpPr>
            <a:cxnSpLocks/>
            <a:stCxn id="8" idx="1"/>
          </p:cNvCxnSpPr>
          <p:nvPr/>
        </p:nvCxnSpPr>
        <p:spPr>
          <a:xfrm flipH="1">
            <a:off x="3205683" y="3777858"/>
            <a:ext cx="119608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24ABF147-1777-42E8-8A98-D5A3E9D92D97}"/>
              </a:ext>
            </a:extLst>
          </p:cNvPr>
          <p:cNvCxnSpPr>
            <a:cxnSpLocks/>
            <a:stCxn id="15" idx="2"/>
            <a:endCxn id="16" idx="0"/>
          </p:cNvCxnSpPr>
          <p:nvPr/>
        </p:nvCxnSpPr>
        <p:spPr>
          <a:xfrm>
            <a:off x="5232239" y="6105244"/>
            <a:ext cx="6005" cy="248863"/>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0FB16DFA-B504-4512-8570-5E140267666E}"/>
              </a:ext>
            </a:extLst>
          </p:cNvPr>
          <p:cNvCxnSpPr/>
          <p:nvPr/>
        </p:nvCxnSpPr>
        <p:spPr>
          <a:xfrm>
            <a:off x="3205683" y="5651979"/>
            <a:ext cx="592035" cy="231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86C7816C-FFEF-4820-9962-8C24557BD125}"/>
              </a:ext>
            </a:extLst>
          </p:cNvPr>
          <p:cNvCxnSpPr>
            <a:stCxn id="12" idx="3"/>
          </p:cNvCxnSpPr>
          <p:nvPr/>
        </p:nvCxnSpPr>
        <p:spPr>
          <a:xfrm flipV="1">
            <a:off x="3193671" y="6375267"/>
            <a:ext cx="610051" cy="8976"/>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DB1D59D6-21EF-4A96-AE19-08DFA0D3D85C}"/>
              </a:ext>
            </a:extLst>
          </p:cNvPr>
          <p:cNvCxnSpPr/>
          <p:nvPr/>
        </p:nvCxnSpPr>
        <p:spPr>
          <a:xfrm flipV="1">
            <a:off x="3205683" y="6816241"/>
            <a:ext cx="610051" cy="8976"/>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1751B7CB-8A49-489F-8A08-E811F9AB08E8}"/>
              </a:ext>
            </a:extLst>
          </p:cNvPr>
          <p:cNvCxnSpPr>
            <a:stCxn id="13" idx="2"/>
            <a:endCxn id="14" idx="0"/>
          </p:cNvCxnSpPr>
          <p:nvPr/>
        </p:nvCxnSpPr>
        <p:spPr>
          <a:xfrm flipH="1">
            <a:off x="1683448" y="7517525"/>
            <a:ext cx="6005" cy="978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F2F26CF0-9F27-46DC-862B-11D8421958C1}"/>
              </a:ext>
            </a:extLst>
          </p:cNvPr>
          <p:cNvCxnSpPr>
            <a:stCxn id="14" idx="2"/>
            <a:endCxn id="17" idx="0"/>
          </p:cNvCxnSpPr>
          <p:nvPr/>
        </p:nvCxnSpPr>
        <p:spPr>
          <a:xfrm>
            <a:off x="1683448" y="9185008"/>
            <a:ext cx="0" cy="1249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4D1870E8-7A87-4326-B28A-16760EFBF99C}"/>
              </a:ext>
            </a:extLst>
          </p:cNvPr>
          <p:cNvCxnSpPr>
            <a:cxnSpLocks/>
            <a:stCxn id="4" idx="2"/>
            <a:endCxn id="11" idx="0"/>
          </p:cNvCxnSpPr>
          <p:nvPr/>
        </p:nvCxnSpPr>
        <p:spPr>
          <a:xfrm>
            <a:off x="1689452" y="4751029"/>
            <a:ext cx="1" cy="1846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9D428A33-A47C-44AC-9DE9-398259E222B7}"/>
              </a:ext>
            </a:extLst>
          </p:cNvPr>
          <p:cNvCxnSpPr>
            <a:stCxn id="11" idx="2"/>
          </p:cNvCxnSpPr>
          <p:nvPr/>
        </p:nvCxnSpPr>
        <p:spPr>
          <a:xfrm flipH="1">
            <a:off x="1689452" y="6105245"/>
            <a:ext cx="1" cy="15141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Connector: Elbow 74">
            <a:extLst>
              <a:ext uri="{FF2B5EF4-FFF2-40B4-BE49-F238E27FC236}">
                <a16:creationId xmlns:a16="http://schemas.microsoft.com/office/drawing/2014/main" id="{A57CEBEE-E49D-4779-B517-4B600288EE2B}"/>
              </a:ext>
            </a:extLst>
          </p:cNvPr>
          <p:cNvCxnSpPr>
            <a:cxnSpLocks/>
            <a:stCxn id="8" idx="2"/>
          </p:cNvCxnSpPr>
          <p:nvPr/>
        </p:nvCxnSpPr>
        <p:spPr>
          <a:xfrm rot="5400000">
            <a:off x="3645287" y="3461367"/>
            <a:ext cx="1288877" cy="2168079"/>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32" name="Picture 31">
            <a:extLst>
              <a:ext uri="{FF2B5EF4-FFF2-40B4-BE49-F238E27FC236}">
                <a16:creationId xmlns:a16="http://schemas.microsoft.com/office/drawing/2014/main" id="{D9C4C545-A2A1-429D-B16B-F2CA8B01DAB1}"/>
              </a:ext>
            </a:extLst>
          </p:cNvPr>
          <p:cNvPicPr>
            <a:picLocks noChangeAspect="1"/>
          </p:cNvPicPr>
          <p:nvPr/>
        </p:nvPicPr>
        <p:blipFill>
          <a:blip r:embed="rId3"/>
          <a:stretch>
            <a:fillRect/>
          </a:stretch>
        </p:blipFill>
        <p:spPr>
          <a:xfrm>
            <a:off x="5022540" y="247499"/>
            <a:ext cx="1644220" cy="800557"/>
          </a:xfrm>
          <a:prstGeom prst="rect">
            <a:avLst/>
          </a:prstGeom>
        </p:spPr>
      </p:pic>
      <p:sp>
        <p:nvSpPr>
          <p:cNvPr id="2" name="TextBox 1">
            <a:extLst>
              <a:ext uri="{FF2B5EF4-FFF2-40B4-BE49-F238E27FC236}">
                <a16:creationId xmlns:a16="http://schemas.microsoft.com/office/drawing/2014/main" id="{9D3494E7-06CB-44B1-97AA-F875ABADC957}"/>
              </a:ext>
            </a:extLst>
          </p:cNvPr>
          <p:cNvSpPr txBox="1"/>
          <p:nvPr/>
        </p:nvSpPr>
        <p:spPr>
          <a:xfrm>
            <a:off x="147548" y="219031"/>
            <a:ext cx="4874992" cy="861774"/>
          </a:xfrm>
          <a:prstGeom prst="rect">
            <a:avLst/>
          </a:prstGeom>
          <a:noFill/>
        </p:spPr>
        <p:txBody>
          <a:bodyPr wrap="square" rtlCol="0">
            <a:spAutoFit/>
          </a:bodyPr>
          <a:lstStyle/>
          <a:p>
            <a:r>
              <a:rPr lang="en-GB" b="1" dirty="0"/>
              <a:t>END OF LIFE CARE (COMMUNITY) </a:t>
            </a:r>
          </a:p>
          <a:p>
            <a:r>
              <a:rPr lang="en-GB" b="1" dirty="0"/>
              <a:t>Clinical Guidance for Covid 19 Patients</a:t>
            </a:r>
          </a:p>
          <a:p>
            <a:r>
              <a:rPr lang="en-GB" sz="1400" b="1" dirty="0"/>
              <a:t>V9 09.04.2020  Review Date: 20.4.20</a:t>
            </a:r>
          </a:p>
        </p:txBody>
      </p:sp>
      <p:sp>
        <p:nvSpPr>
          <p:cNvPr id="36" name="Text Box 31">
            <a:extLst>
              <a:ext uri="{FF2B5EF4-FFF2-40B4-BE49-F238E27FC236}">
                <a16:creationId xmlns:a16="http://schemas.microsoft.com/office/drawing/2014/main" id="{4CD09727-7190-464B-9552-57598066BD3B}"/>
              </a:ext>
            </a:extLst>
          </p:cNvPr>
          <p:cNvSpPr txBox="1"/>
          <p:nvPr/>
        </p:nvSpPr>
        <p:spPr>
          <a:xfrm>
            <a:off x="3793564" y="7697333"/>
            <a:ext cx="2869043" cy="1702861"/>
          </a:xfrm>
          <a:prstGeom prst="rect">
            <a:avLst/>
          </a:prstGeom>
          <a:solidFill>
            <a:srgbClr val="00B0F0"/>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000" dirty="0">
                <a:solidFill>
                  <a:srgbClr val="000000"/>
                </a:solidFill>
                <a:effectLst/>
                <a:ea typeface="Calibri" panose="020F0502020204030204" pitchFamily="34" charset="0"/>
              </a:rPr>
              <a:t>Use telephone or video for assessment and follow up as far as possible.</a:t>
            </a:r>
          </a:p>
          <a:p>
            <a:pPr>
              <a:lnSpc>
                <a:spcPct val="107000"/>
              </a:lnSpc>
              <a:spcAft>
                <a:spcPts val="800"/>
              </a:spcAft>
            </a:pPr>
            <a:r>
              <a:rPr lang="en-GB" sz="1000" dirty="0">
                <a:solidFill>
                  <a:srgbClr val="000000"/>
                </a:solidFill>
                <a:ea typeface="Calibri" panose="020F0502020204030204" pitchFamily="34" charset="0"/>
              </a:rPr>
              <a:t>CPFT hubs provide community nursing support  Telephone - </a:t>
            </a:r>
            <a:r>
              <a:rPr lang="en-GB" sz="1000" dirty="0">
                <a:solidFill>
                  <a:srgbClr val="000000"/>
                </a:solidFill>
                <a:effectLst/>
                <a:ea typeface="Calibri" panose="020F0502020204030204" pitchFamily="34" charset="0"/>
              </a:rPr>
              <a:t>0330 726 0077 SPA.</a:t>
            </a:r>
          </a:p>
          <a:p>
            <a:r>
              <a:rPr lang="en-GB" sz="1000" dirty="0"/>
              <a:t>PPE must be worn for every single F2F appointment by the patient and the clinician.</a:t>
            </a:r>
          </a:p>
          <a:p>
            <a:r>
              <a:rPr lang="en-GB" sz="1000" dirty="0"/>
              <a:t>See you tube link for PPE use guide</a:t>
            </a:r>
          </a:p>
          <a:p>
            <a:r>
              <a:rPr lang="en-GB" sz="1000" u="sng" dirty="0">
                <a:hlinkClick r:id="rId4"/>
              </a:rPr>
              <a:t>https://www.youtube.com/watch?v=36UiJJBEfag&amp;app=desktop</a:t>
            </a:r>
            <a:endParaRPr lang="en-GB" sz="1000" dirty="0"/>
          </a:p>
          <a:p>
            <a:pPr>
              <a:lnSpc>
                <a:spcPct val="107000"/>
              </a:lnSpc>
              <a:spcAft>
                <a:spcPts val="800"/>
              </a:spcAft>
            </a:pPr>
            <a:endParaRPr lang="en-GB" sz="1100" dirty="0">
              <a:solidFill>
                <a:srgbClr val="000000"/>
              </a:solidFill>
              <a:effectLst/>
              <a:latin typeface="Calibri" panose="020F0502020204030204" pitchFamily="34" charset="0"/>
              <a:ea typeface="Calibri" panose="020F0502020204030204" pitchFamily="34" charset="0"/>
            </a:endParaRPr>
          </a:p>
          <a:p>
            <a:pPr algn="ctr">
              <a:lnSpc>
                <a:spcPct val="107000"/>
              </a:lnSpc>
              <a:spcAft>
                <a:spcPts val="800"/>
              </a:spcAft>
            </a:pPr>
            <a:r>
              <a:rPr lang="en-GB" sz="800" dirty="0">
                <a:solidFill>
                  <a:srgbClr val="000000"/>
                </a:solidFill>
                <a:effectLst/>
                <a:latin typeface="Arial" panose="020B0604020202020204" pitchFamily="34" charset="0"/>
                <a:ea typeface="Calibri" panose="020F0502020204030204" pitchFamily="34" charset="0"/>
              </a:rPr>
              <a:t> </a:t>
            </a:r>
            <a:endParaRPr lang="en-GB" sz="1100" dirty="0">
              <a:solidFill>
                <a:srgbClr val="000000"/>
              </a:solidFill>
              <a:effectLst/>
              <a:latin typeface="Calibri" panose="020F0502020204030204" pitchFamily="34" charset="0"/>
              <a:ea typeface="Calibri" panose="020F0502020204030204" pitchFamily="34" charset="0"/>
            </a:endParaRPr>
          </a:p>
          <a:p>
            <a:pPr>
              <a:lnSpc>
                <a:spcPct val="107000"/>
              </a:lnSpc>
              <a:spcAft>
                <a:spcPts val="800"/>
              </a:spcAft>
            </a:pPr>
            <a:r>
              <a:rPr lang="en-GB" sz="800" dirty="0">
                <a:solidFill>
                  <a:srgbClr val="000000"/>
                </a:solidFill>
                <a:effectLst/>
                <a:latin typeface="Arial" panose="020B0604020202020204" pitchFamily="34" charset="0"/>
                <a:ea typeface="Calibri" panose="020F0502020204030204" pitchFamily="34" charset="0"/>
              </a:rPr>
              <a:t> </a:t>
            </a:r>
            <a:endParaRPr lang="en-GB" sz="1100" dirty="0">
              <a:solidFill>
                <a:srgbClr val="000000"/>
              </a:solidFill>
              <a:effectLst/>
              <a:latin typeface="Calibri" panose="020F0502020204030204" pitchFamily="34" charset="0"/>
              <a:ea typeface="Calibri" panose="020F0502020204030204" pitchFamily="34" charset="0"/>
            </a:endParaRPr>
          </a:p>
        </p:txBody>
      </p:sp>
      <p:sp>
        <p:nvSpPr>
          <p:cNvPr id="20" name="Rectangle 19">
            <a:extLst>
              <a:ext uri="{FF2B5EF4-FFF2-40B4-BE49-F238E27FC236}">
                <a16:creationId xmlns:a16="http://schemas.microsoft.com/office/drawing/2014/main" id="{50380742-BDEB-486D-9D4E-6FBF43A8C44E}"/>
              </a:ext>
            </a:extLst>
          </p:cNvPr>
          <p:cNvSpPr/>
          <p:nvPr/>
        </p:nvSpPr>
        <p:spPr>
          <a:xfrm>
            <a:off x="3815734" y="7132589"/>
            <a:ext cx="2857030" cy="3915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solidFill>
                  <a:schemeClr val="tx1"/>
                </a:solidFill>
              </a:rPr>
              <a:t>Lay carer advice: </a:t>
            </a:r>
            <a:r>
              <a:rPr lang="en-GB" sz="1000" dirty="0">
                <a:solidFill>
                  <a:schemeClr val="tx1"/>
                </a:solidFill>
              </a:rPr>
              <a:t>in hours usual GP / CPFT community hub.</a:t>
            </a:r>
            <a:r>
              <a:rPr lang="en-GB" sz="1000" b="1" dirty="0">
                <a:solidFill>
                  <a:schemeClr val="tx1"/>
                </a:solidFill>
              </a:rPr>
              <a:t> </a:t>
            </a:r>
            <a:r>
              <a:rPr lang="en-GB" sz="1000" dirty="0">
                <a:solidFill>
                  <a:schemeClr val="tx1"/>
                </a:solidFill>
              </a:rPr>
              <a:t>OOH via 111 option 4 </a:t>
            </a:r>
          </a:p>
        </p:txBody>
      </p:sp>
      <p:cxnSp>
        <p:nvCxnSpPr>
          <p:cNvPr id="48" name="Straight Arrow Connector 47">
            <a:extLst>
              <a:ext uri="{FF2B5EF4-FFF2-40B4-BE49-F238E27FC236}">
                <a16:creationId xmlns:a16="http://schemas.microsoft.com/office/drawing/2014/main" id="{225D70D2-1300-4B35-B500-539EBF4C7020}"/>
              </a:ext>
            </a:extLst>
          </p:cNvPr>
          <p:cNvCxnSpPr/>
          <p:nvPr/>
        </p:nvCxnSpPr>
        <p:spPr>
          <a:xfrm flipV="1">
            <a:off x="3187667" y="7227325"/>
            <a:ext cx="610051" cy="8976"/>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9D428A33-A47C-44AC-9DE9-398259E222B7}"/>
              </a:ext>
            </a:extLst>
          </p:cNvPr>
          <p:cNvCxnSpPr/>
          <p:nvPr/>
        </p:nvCxnSpPr>
        <p:spPr>
          <a:xfrm flipH="1">
            <a:off x="1689450" y="6500310"/>
            <a:ext cx="1" cy="15141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BFEC55FD-5028-4F01-A3EA-439962BE3537}"/>
              </a:ext>
            </a:extLst>
          </p:cNvPr>
          <p:cNvSpPr>
            <a:spLocks noGrp="1"/>
          </p:cNvSpPr>
          <p:nvPr>
            <p:ph type="sldNum" sz="quarter" idx="12"/>
          </p:nvPr>
        </p:nvSpPr>
        <p:spPr/>
        <p:txBody>
          <a:bodyPr/>
          <a:lstStyle/>
          <a:p>
            <a:fld id="{A36EE864-4A5A-4597-BA60-84961303AC83}" type="slidenum">
              <a:rPr lang="en-GB" smtClean="0"/>
              <a:t>1</a:t>
            </a:fld>
            <a:endParaRPr lang="en-GB" dirty="0"/>
          </a:p>
        </p:txBody>
      </p:sp>
      <p:sp>
        <p:nvSpPr>
          <p:cNvPr id="7" name="Footer Placeholder 6">
            <a:extLst>
              <a:ext uri="{FF2B5EF4-FFF2-40B4-BE49-F238E27FC236}">
                <a16:creationId xmlns:a16="http://schemas.microsoft.com/office/drawing/2014/main" id="{E575307B-C212-4DE6-9C49-40078E1C3E8C}"/>
              </a:ext>
            </a:extLst>
          </p:cNvPr>
          <p:cNvSpPr>
            <a:spLocks noGrp="1"/>
          </p:cNvSpPr>
          <p:nvPr>
            <p:ph type="ftr" sz="quarter" idx="11"/>
          </p:nvPr>
        </p:nvSpPr>
        <p:spPr>
          <a:xfrm>
            <a:off x="185232" y="9465983"/>
            <a:ext cx="6405139" cy="395243"/>
          </a:xfrm>
        </p:spPr>
        <p:txBody>
          <a:bodyPr/>
          <a:lstStyle/>
          <a:p>
            <a:r>
              <a:rPr lang="en-GB" dirty="0"/>
              <a:t>Clinical queries to Dr Stephen Barclay, GP and EOLC clinical lead for Cambridgeshire &amp; Peterborough CCG </a:t>
            </a:r>
            <a:r>
              <a:rPr lang="en-GB" dirty="0">
                <a:hlinkClick r:id="rId5"/>
              </a:rPr>
              <a:t>sigb2@medschl.cam.ac.uk</a:t>
            </a:r>
            <a:r>
              <a:rPr lang="en-GB" dirty="0"/>
              <a:t> </a:t>
            </a:r>
          </a:p>
        </p:txBody>
      </p:sp>
    </p:spTree>
    <p:extLst>
      <p:ext uri="{BB962C8B-B14F-4D97-AF65-F5344CB8AC3E}">
        <p14:creationId xmlns:p14="http://schemas.microsoft.com/office/powerpoint/2010/main" val="1838627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DB0061D-A5F5-4371-A8C3-9049D0E6F3D1}"/>
              </a:ext>
            </a:extLst>
          </p:cNvPr>
          <p:cNvSpPr/>
          <p:nvPr/>
        </p:nvSpPr>
        <p:spPr>
          <a:xfrm>
            <a:off x="349339" y="262374"/>
            <a:ext cx="4673422" cy="861774"/>
          </a:xfrm>
          <a:prstGeom prst="rect">
            <a:avLst/>
          </a:prstGeom>
        </p:spPr>
        <p:txBody>
          <a:bodyPr wrap="square">
            <a:spAutoFit/>
          </a:bodyPr>
          <a:lstStyle/>
          <a:p>
            <a:r>
              <a:rPr lang="en-GB" b="1" dirty="0"/>
              <a:t>END OF LIFE CARE (COMMUNITY) </a:t>
            </a:r>
          </a:p>
          <a:p>
            <a:r>
              <a:rPr lang="en-GB" b="1" dirty="0"/>
              <a:t>Clinical Guidance for Covid 19 Patients</a:t>
            </a:r>
          </a:p>
          <a:p>
            <a:r>
              <a:rPr lang="en-GB" sz="1400" b="1" dirty="0"/>
              <a:t>V3.5  4.4.20 FINAL SB</a:t>
            </a:r>
          </a:p>
        </p:txBody>
      </p:sp>
      <p:pic>
        <p:nvPicPr>
          <p:cNvPr id="3" name="Picture 2">
            <a:extLst>
              <a:ext uri="{FF2B5EF4-FFF2-40B4-BE49-F238E27FC236}">
                <a16:creationId xmlns:a16="http://schemas.microsoft.com/office/drawing/2014/main" id="{5EDB13A8-6585-49A0-8278-CF1C9073D688}"/>
              </a:ext>
            </a:extLst>
          </p:cNvPr>
          <p:cNvPicPr>
            <a:picLocks noChangeAspect="1"/>
          </p:cNvPicPr>
          <p:nvPr/>
        </p:nvPicPr>
        <p:blipFill>
          <a:blip r:embed="rId2"/>
          <a:stretch>
            <a:fillRect/>
          </a:stretch>
        </p:blipFill>
        <p:spPr>
          <a:xfrm>
            <a:off x="5022761" y="197200"/>
            <a:ext cx="1644220" cy="800557"/>
          </a:xfrm>
          <a:prstGeom prst="rect">
            <a:avLst/>
          </a:prstGeom>
        </p:spPr>
      </p:pic>
      <p:sp>
        <p:nvSpPr>
          <p:cNvPr id="4" name="Slide Number Placeholder 3">
            <a:extLst>
              <a:ext uri="{FF2B5EF4-FFF2-40B4-BE49-F238E27FC236}">
                <a16:creationId xmlns:a16="http://schemas.microsoft.com/office/drawing/2014/main" id="{5545BFBB-5585-488B-BED6-DC4E3E310BFE}"/>
              </a:ext>
            </a:extLst>
          </p:cNvPr>
          <p:cNvSpPr>
            <a:spLocks noGrp="1"/>
          </p:cNvSpPr>
          <p:nvPr>
            <p:ph type="sldNum" sz="quarter" idx="12"/>
          </p:nvPr>
        </p:nvSpPr>
        <p:spPr/>
        <p:txBody>
          <a:bodyPr/>
          <a:lstStyle/>
          <a:p>
            <a:fld id="{A36EE864-4A5A-4597-BA60-84961303AC83}" type="slidenum">
              <a:rPr lang="en-GB" smtClean="0"/>
              <a:t>2</a:t>
            </a:fld>
            <a:endParaRPr lang="en-GB" dirty="0"/>
          </a:p>
        </p:txBody>
      </p:sp>
      <p:sp>
        <p:nvSpPr>
          <p:cNvPr id="5" name="TextBox 4">
            <a:extLst>
              <a:ext uri="{FF2B5EF4-FFF2-40B4-BE49-F238E27FC236}">
                <a16:creationId xmlns:a16="http://schemas.microsoft.com/office/drawing/2014/main" id="{CB2991A8-4758-4851-BFEB-F2FAB3C18740}"/>
              </a:ext>
            </a:extLst>
          </p:cNvPr>
          <p:cNvSpPr txBox="1"/>
          <p:nvPr/>
        </p:nvSpPr>
        <p:spPr>
          <a:xfrm>
            <a:off x="410413" y="1365161"/>
            <a:ext cx="6037174" cy="2677656"/>
          </a:xfrm>
          <a:prstGeom prst="rect">
            <a:avLst/>
          </a:prstGeom>
          <a:noFill/>
        </p:spPr>
        <p:txBody>
          <a:bodyPr wrap="square" rtlCol="0">
            <a:spAutoFit/>
          </a:bodyPr>
          <a:lstStyle/>
          <a:p>
            <a:r>
              <a:rPr lang="en-GB" sz="1200" b="1" dirty="0"/>
              <a:t>Coordination </a:t>
            </a:r>
          </a:p>
          <a:p>
            <a:endParaRPr lang="en-GB" sz="1200" b="1" dirty="0"/>
          </a:p>
          <a:p>
            <a:r>
              <a:rPr lang="en-GB" sz="1200" dirty="0"/>
              <a:t>Due to the impact of Covid 19 on staffing in practices, community services and GP OOH, there will need to be a pragmatic approach to arranging for the requirements in the table below to take place, depending on the timing (in or out of hours) and relative capacity on the day. </a:t>
            </a:r>
          </a:p>
          <a:p>
            <a:endParaRPr lang="en-GB" sz="1200" dirty="0"/>
          </a:p>
          <a:p>
            <a:r>
              <a:rPr lang="en-GB" sz="1200" dirty="0"/>
              <a:t>At all times, the need for face to face visits should be kept to a minimum and full PPE is recommended in order to protect staff from infection. </a:t>
            </a:r>
          </a:p>
          <a:p>
            <a:endParaRPr lang="en-GB" sz="1200" dirty="0"/>
          </a:p>
          <a:p>
            <a:r>
              <a:rPr lang="en-GB" sz="1200" dirty="0"/>
              <a:t>The recommended drugs will last for 18-24 hours to minimise the need for repeat visits.</a:t>
            </a:r>
          </a:p>
          <a:p>
            <a:endParaRPr lang="en-GB" sz="1200" dirty="0"/>
          </a:p>
          <a:p>
            <a:r>
              <a:rPr lang="en-GB" sz="1200" dirty="0"/>
              <a:t>There are designated pharmacies for EOLC medicines: the CCG is checking regularly to assure stock levels and opening hours.</a:t>
            </a:r>
          </a:p>
          <a:p>
            <a:endParaRPr lang="en-GB" sz="1200" dirty="0"/>
          </a:p>
        </p:txBody>
      </p:sp>
      <p:graphicFrame>
        <p:nvGraphicFramePr>
          <p:cNvPr id="6" name="Table 6">
            <a:extLst>
              <a:ext uri="{FF2B5EF4-FFF2-40B4-BE49-F238E27FC236}">
                <a16:creationId xmlns:a16="http://schemas.microsoft.com/office/drawing/2014/main" id="{8D9615B0-F829-4BAD-A5D8-BD786AD45C02}"/>
              </a:ext>
            </a:extLst>
          </p:cNvPr>
          <p:cNvGraphicFramePr>
            <a:graphicFrameLocks noGrp="1"/>
          </p:cNvGraphicFramePr>
          <p:nvPr>
            <p:extLst>
              <p:ext uri="{D42A27DB-BD31-4B8C-83A1-F6EECF244321}">
                <p14:modId xmlns:p14="http://schemas.microsoft.com/office/powerpoint/2010/main" val="578368987"/>
              </p:ext>
            </p:extLst>
          </p:nvPr>
        </p:nvGraphicFramePr>
        <p:xfrm>
          <a:off x="410413" y="3911763"/>
          <a:ext cx="5996426" cy="4648200"/>
        </p:xfrm>
        <a:graphic>
          <a:graphicData uri="http://schemas.openxmlformats.org/drawingml/2006/table">
            <a:tbl>
              <a:tblPr firstRow="1" bandRow="1">
                <a:tableStyleId>{5C22544A-7EE6-4342-B048-85BDC9FD1C3A}</a:tableStyleId>
              </a:tblPr>
              <a:tblGrid>
                <a:gridCol w="1170369">
                  <a:extLst>
                    <a:ext uri="{9D8B030D-6E8A-4147-A177-3AD203B41FA5}">
                      <a16:colId xmlns:a16="http://schemas.microsoft.com/office/drawing/2014/main" val="3430338139"/>
                    </a:ext>
                  </a:extLst>
                </a:gridCol>
                <a:gridCol w="1400731">
                  <a:extLst>
                    <a:ext uri="{9D8B030D-6E8A-4147-A177-3AD203B41FA5}">
                      <a16:colId xmlns:a16="http://schemas.microsoft.com/office/drawing/2014/main" val="122428850"/>
                    </a:ext>
                  </a:extLst>
                </a:gridCol>
                <a:gridCol w="1712663">
                  <a:extLst>
                    <a:ext uri="{9D8B030D-6E8A-4147-A177-3AD203B41FA5}">
                      <a16:colId xmlns:a16="http://schemas.microsoft.com/office/drawing/2014/main" val="302498272"/>
                    </a:ext>
                  </a:extLst>
                </a:gridCol>
                <a:gridCol w="1712663">
                  <a:extLst>
                    <a:ext uri="{9D8B030D-6E8A-4147-A177-3AD203B41FA5}">
                      <a16:colId xmlns:a16="http://schemas.microsoft.com/office/drawing/2014/main" val="1147460952"/>
                    </a:ext>
                  </a:extLst>
                </a:gridCol>
              </a:tblGrid>
              <a:tr h="370840">
                <a:tc>
                  <a:txBody>
                    <a:bodyPr/>
                    <a:lstStyle/>
                    <a:p>
                      <a:r>
                        <a:rPr lang="en-GB" sz="1100" dirty="0"/>
                        <a:t>REQUIREMENTS</a:t>
                      </a:r>
                    </a:p>
                  </a:txBody>
                  <a:tcPr/>
                </a:tc>
                <a:tc>
                  <a:txBody>
                    <a:bodyPr/>
                    <a:lstStyle/>
                    <a:p>
                      <a:r>
                        <a:rPr lang="en-GB" sz="1100" dirty="0"/>
                        <a:t>METHOD</a:t>
                      </a:r>
                    </a:p>
                  </a:txBody>
                  <a:tcPr/>
                </a:tc>
                <a:tc>
                  <a:txBody>
                    <a:bodyPr/>
                    <a:lstStyle/>
                    <a:p>
                      <a:r>
                        <a:rPr lang="en-GB" sz="1100" dirty="0"/>
                        <a:t>GP HOME VISIT TO ADMINISTER MEDS</a:t>
                      </a:r>
                    </a:p>
                  </a:txBody>
                  <a:tcPr/>
                </a:tc>
                <a:tc>
                  <a:txBody>
                    <a:bodyPr/>
                    <a:lstStyle/>
                    <a:p>
                      <a:r>
                        <a:rPr lang="en-GB" sz="1100" dirty="0"/>
                        <a:t>CPFT VISIT TO ADMINISTER MEDS</a:t>
                      </a:r>
                    </a:p>
                  </a:txBody>
                  <a:tcPr/>
                </a:tc>
                <a:extLst>
                  <a:ext uri="{0D108BD9-81ED-4DB2-BD59-A6C34878D82A}">
                    <a16:rowId xmlns:a16="http://schemas.microsoft.com/office/drawing/2014/main" val="1830909926"/>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dirty="0"/>
                        <a:t>ReSPECT / DNACPR form completed by the GP</a:t>
                      </a:r>
                    </a:p>
                    <a:p>
                      <a:endParaRPr lang="en-GB" sz="1100" dirty="0"/>
                    </a:p>
                  </a:txBody>
                  <a:tcPr/>
                </a:tc>
                <a:tc>
                  <a:txBody>
                    <a:bodyPr/>
                    <a:lstStyle/>
                    <a:p>
                      <a:r>
                        <a:rPr lang="en-GB" sz="1100" dirty="0"/>
                        <a:t>GP to complete via phone / video with the patient and relative / carer, input to practice IT system.</a:t>
                      </a:r>
                    </a:p>
                  </a:txBody>
                  <a:tcPr/>
                </a:tc>
                <a:tc>
                  <a:txBody>
                    <a:bodyPr/>
                    <a:lstStyle/>
                    <a:p>
                      <a:r>
                        <a:rPr lang="en-GB" sz="1100" dirty="0"/>
                        <a:t>GP takes copy of ReSPECT / DNACPR form to be left at patient’s home.*</a:t>
                      </a:r>
                    </a:p>
                  </a:txBody>
                  <a:tcPr/>
                </a:tc>
                <a:tc>
                  <a:txBody>
                    <a:bodyPr/>
                    <a:lstStyle/>
                    <a:p>
                      <a:r>
                        <a:rPr lang="en-GB" sz="1100" dirty="0"/>
                        <a:t>GP emails ReSPECT / DNACPR form to community hub; CPFT nurse / staff to print copy to be left at patient’s home.*</a:t>
                      </a:r>
                    </a:p>
                  </a:txBody>
                  <a:tcPr/>
                </a:tc>
                <a:extLst>
                  <a:ext uri="{0D108BD9-81ED-4DB2-BD59-A6C34878D82A}">
                    <a16:rowId xmlns:a16="http://schemas.microsoft.com/office/drawing/2014/main" val="16881847"/>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dirty="0"/>
                        <a:t>Medication Administration Chart completed by the GP</a:t>
                      </a:r>
                    </a:p>
                    <a:p>
                      <a:endParaRPr lang="en-GB" sz="1100" dirty="0"/>
                    </a:p>
                  </a:txBody>
                  <a:tcPr/>
                </a:tc>
                <a:tc>
                  <a:txBody>
                    <a:bodyPr/>
                    <a:lstStyle/>
                    <a:p>
                      <a:r>
                        <a:rPr lang="en-GB" sz="1100" dirty="0"/>
                        <a:t>Using the separate guidance on medicines, the GP completes the Medication Administration Chart</a:t>
                      </a:r>
                    </a:p>
                  </a:txBody>
                  <a:tcPr/>
                </a:tc>
                <a:tc>
                  <a:txBody>
                    <a:bodyPr/>
                    <a:lstStyle/>
                    <a:p>
                      <a:r>
                        <a:rPr lang="en-GB" sz="1100" dirty="0"/>
                        <a:t>GP takes copy of Medication Administration Chart to patient’s home.*</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dirty="0"/>
                        <a:t>GP emails Medication Administration Chart to community hub; CPFT nurse / staff to print copy to be left at patient’s home.*</a:t>
                      </a:r>
                    </a:p>
                  </a:txBody>
                  <a:tcPr/>
                </a:tc>
                <a:extLst>
                  <a:ext uri="{0D108BD9-81ED-4DB2-BD59-A6C34878D82A}">
                    <a16:rowId xmlns:a16="http://schemas.microsoft.com/office/drawing/2014/main" val="2845729579"/>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dirty="0"/>
                        <a:t>Drugs collected from the pharmacy (or GP practice if dispensing)</a:t>
                      </a:r>
                    </a:p>
                    <a:p>
                      <a:endParaRPr lang="en-GB" sz="1100" dirty="0"/>
                    </a:p>
                  </a:txBody>
                  <a:tcPr/>
                </a:tc>
                <a:tc>
                  <a:txBody>
                    <a:bodyPr/>
                    <a:lstStyle/>
                    <a:p>
                      <a:r>
                        <a:rPr lang="en-GB" sz="1100" dirty="0"/>
                        <a:t>GP uses EPS to arrange for pharmacy to dispense drugs. </a:t>
                      </a:r>
                    </a:p>
                  </a:txBody>
                  <a:tcPr/>
                </a:tc>
                <a:tc>
                  <a:txBody>
                    <a:bodyPr/>
                    <a:lstStyle/>
                    <a:p>
                      <a:r>
                        <a:rPr lang="en-GB" sz="1100" dirty="0" smtClean="0">
                          <a:highlight>
                            <a:srgbClr val="FFFF00"/>
                          </a:highlight>
                        </a:rPr>
                        <a:t>Relative </a:t>
                      </a:r>
                      <a:r>
                        <a:rPr lang="en-GB" sz="1100" dirty="0" smtClean="0">
                          <a:solidFill>
                            <a:schemeClr val="tx1"/>
                          </a:solidFill>
                          <a:highlight>
                            <a:srgbClr val="FFFF00"/>
                          </a:highlight>
                        </a:rPr>
                        <a:t>collects </a:t>
                      </a:r>
                      <a:r>
                        <a:rPr lang="en-GB" sz="1100" dirty="0" smtClean="0">
                          <a:highlight>
                            <a:srgbClr val="FFFF00"/>
                          </a:highlight>
                        </a:rPr>
                        <a:t>drugs from </a:t>
                      </a:r>
                      <a:r>
                        <a:rPr lang="en-GB" sz="1100" dirty="0" smtClean="0"/>
                        <a:t>pharmacy (or GP practice if dispensing) / </a:t>
                      </a:r>
                      <a:r>
                        <a:rPr lang="en-GB" sz="1100" dirty="0" smtClean="0">
                          <a:highlight>
                            <a:srgbClr val="FFFF00"/>
                          </a:highlight>
                        </a:rPr>
                        <a:t>pharmacy delivery</a:t>
                      </a:r>
                      <a:r>
                        <a:rPr lang="en-GB" sz="1100" dirty="0" smtClean="0"/>
                        <a:t>**</a:t>
                      </a:r>
                      <a:endParaRPr lang="en-GB" sz="11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dirty="0">
                          <a:highlight>
                            <a:srgbClr val="FFFF00"/>
                          </a:highlight>
                        </a:rPr>
                        <a:t>Relative </a:t>
                      </a:r>
                      <a:r>
                        <a:rPr lang="en-GB" sz="1100" dirty="0" smtClean="0">
                          <a:highlight>
                            <a:srgbClr val="FFFF00"/>
                          </a:highlight>
                        </a:rPr>
                        <a:t>collects drugs from pharmacy / </a:t>
                      </a:r>
                      <a:r>
                        <a:rPr lang="en-GB" sz="1100" dirty="0">
                          <a:highlight>
                            <a:srgbClr val="FFFF00"/>
                          </a:highlight>
                        </a:rPr>
                        <a:t>pharmacy </a:t>
                      </a:r>
                      <a:r>
                        <a:rPr lang="en-GB" sz="1100" dirty="0" smtClean="0">
                          <a:highlight>
                            <a:srgbClr val="FFFF00"/>
                          </a:highlight>
                        </a:rPr>
                        <a:t>delivery</a:t>
                      </a:r>
                      <a:r>
                        <a:rPr lang="en-GB" sz="1100" dirty="0" smtClean="0"/>
                        <a:t>**. </a:t>
                      </a:r>
                      <a:r>
                        <a:rPr lang="en-GB" sz="1100" dirty="0"/>
                        <a:t>CPFT </a:t>
                      </a:r>
                      <a:r>
                        <a:rPr lang="en-GB" sz="1100" dirty="0" smtClean="0"/>
                        <a:t>staff </a:t>
                      </a:r>
                      <a:r>
                        <a:rPr lang="en-GB" sz="1100" dirty="0"/>
                        <a:t>to collect from pharmacy if no relative / delivery</a:t>
                      </a:r>
                      <a:r>
                        <a:rPr lang="en-GB" sz="1100" dirty="0">
                          <a:solidFill>
                            <a:srgbClr val="FF0000"/>
                          </a:solidFill>
                        </a:rPr>
                        <a:t> </a:t>
                      </a:r>
                      <a:r>
                        <a:rPr lang="en-GB" sz="1100" dirty="0"/>
                        <a:t>available.</a:t>
                      </a:r>
                    </a:p>
                  </a:txBody>
                  <a:tcPr/>
                </a:tc>
                <a:extLst>
                  <a:ext uri="{0D108BD9-81ED-4DB2-BD59-A6C34878D82A}">
                    <a16:rowId xmlns:a16="http://schemas.microsoft.com/office/drawing/2014/main" val="706553725"/>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dirty="0"/>
                        <a:t>Syringes, needles, sharps bin as appropriate</a:t>
                      </a:r>
                    </a:p>
                    <a:p>
                      <a:endParaRPr lang="en-GB" sz="1100" dirty="0"/>
                    </a:p>
                  </a:txBody>
                  <a:tcPr/>
                </a:tc>
                <a:tc>
                  <a:txBody>
                    <a:bodyPr/>
                    <a:lstStyle/>
                    <a:p>
                      <a:endParaRPr lang="en-GB" sz="1100" dirty="0"/>
                    </a:p>
                  </a:txBody>
                  <a:tcPr/>
                </a:tc>
                <a:tc>
                  <a:txBody>
                    <a:bodyPr/>
                    <a:lstStyle/>
                    <a:p>
                      <a:r>
                        <a:rPr lang="en-GB" sz="1100" dirty="0"/>
                        <a:t>GP takes supply of syringes, needles etc to patient’s home.</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dirty="0"/>
                        <a:t>CPFT Nurse / Staff takes supply of syringes, needles etc to patient’s home.</a:t>
                      </a:r>
                    </a:p>
                    <a:p>
                      <a:endParaRPr lang="en-GB" sz="1100" dirty="0"/>
                    </a:p>
                  </a:txBody>
                  <a:tcPr/>
                </a:tc>
                <a:extLst>
                  <a:ext uri="{0D108BD9-81ED-4DB2-BD59-A6C34878D82A}">
                    <a16:rowId xmlns:a16="http://schemas.microsoft.com/office/drawing/2014/main" val="1571301775"/>
                  </a:ext>
                </a:extLst>
              </a:tr>
            </a:tbl>
          </a:graphicData>
        </a:graphic>
      </p:graphicFrame>
      <p:sp>
        <p:nvSpPr>
          <p:cNvPr id="8" name="Rectangle 7">
            <a:extLst>
              <a:ext uri="{FF2B5EF4-FFF2-40B4-BE49-F238E27FC236}">
                <a16:creationId xmlns:a16="http://schemas.microsoft.com/office/drawing/2014/main" id="{74044AC4-0102-401F-AFA3-A1992BDF50B8}"/>
              </a:ext>
            </a:extLst>
          </p:cNvPr>
          <p:cNvSpPr/>
          <p:nvPr/>
        </p:nvSpPr>
        <p:spPr>
          <a:xfrm>
            <a:off x="289932" y="8559963"/>
            <a:ext cx="6205653" cy="646331"/>
          </a:xfrm>
          <a:prstGeom prst="rect">
            <a:avLst/>
          </a:prstGeom>
        </p:spPr>
        <p:txBody>
          <a:bodyPr wrap="square">
            <a:spAutoFit/>
          </a:bodyPr>
          <a:lstStyle/>
          <a:p>
            <a:r>
              <a:rPr lang="en-GB" sz="900" dirty="0"/>
              <a:t>*NOTE 1: For some patients it may be possible to email the ReSPECT form and MAR chart to their family / carer for printing. This may save the practice or CPFT nurse time and enable the home visit to take place more rapidly. For dispensing practices, the form and chart may be given to the relative / carer when medicines are collected.</a:t>
            </a:r>
          </a:p>
          <a:p>
            <a:r>
              <a:rPr lang="en-GB" sz="900" dirty="0"/>
              <a:t>** NOTE 2: It is not currently permitted for volunteers to collect controlled drugs from pharmacies.</a:t>
            </a:r>
          </a:p>
        </p:txBody>
      </p:sp>
      <p:sp>
        <p:nvSpPr>
          <p:cNvPr id="7" name="Footer Placeholder 6">
            <a:extLst>
              <a:ext uri="{FF2B5EF4-FFF2-40B4-BE49-F238E27FC236}">
                <a16:creationId xmlns:a16="http://schemas.microsoft.com/office/drawing/2014/main" id="{E0AD4D90-47DC-46AE-8A15-8243652B7826}"/>
              </a:ext>
            </a:extLst>
          </p:cNvPr>
          <p:cNvSpPr>
            <a:spLocks noGrp="1"/>
          </p:cNvSpPr>
          <p:nvPr>
            <p:ph type="ftr" sz="quarter" idx="11"/>
          </p:nvPr>
        </p:nvSpPr>
        <p:spPr>
          <a:xfrm>
            <a:off x="250902" y="9181398"/>
            <a:ext cx="6317166" cy="341744"/>
          </a:xfrm>
        </p:spPr>
        <p:txBody>
          <a:bodyPr/>
          <a:lstStyle/>
          <a:p>
            <a:r>
              <a:rPr lang="en-GB" dirty="0"/>
              <a:t>Clinical queries to Dr Stephen Barclay, GP and EOLC clinical lead for Cambridgeshire &amp; Peterborough CCG sigb2@medschl.cam.ac.uk</a:t>
            </a:r>
          </a:p>
        </p:txBody>
      </p:sp>
    </p:spTree>
    <p:extLst>
      <p:ext uri="{BB962C8B-B14F-4D97-AF65-F5344CB8AC3E}">
        <p14:creationId xmlns:p14="http://schemas.microsoft.com/office/powerpoint/2010/main" val="4036759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5EB92BB-3B08-4BC0-BC0D-EEE2FF41223A}"/>
              </a:ext>
            </a:extLst>
          </p:cNvPr>
          <p:cNvSpPr>
            <a:spLocks noGrp="1"/>
          </p:cNvSpPr>
          <p:nvPr>
            <p:ph type="sldNum" sz="quarter" idx="12"/>
          </p:nvPr>
        </p:nvSpPr>
        <p:spPr/>
        <p:txBody>
          <a:bodyPr/>
          <a:lstStyle/>
          <a:p>
            <a:fld id="{A36EE864-4A5A-4597-BA60-84961303AC83}" type="slidenum">
              <a:rPr lang="en-GB" smtClean="0"/>
              <a:t>3</a:t>
            </a:fld>
            <a:endParaRPr lang="en-GB" dirty="0"/>
          </a:p>
        </p:txBody>
      </p:sp>
      <p:sp>
        <p:nvSpPr>
          <p:cNvPr id="3" name="Rectangle 2">
            <a:extLst>
              <a:ext uri="{FF2B5EF4-FFF2-40B4-BE49-F238E27FC236}">
                <a16:creationId xmlns:a16="http://schemas.microsoft.com/office/drawing/2014/main" id="{CE17892D-D2A8-4F5E-A403-28DE07558422}"/>
              </a:ext>
            </a:extLst>
          </p:cNvPr>
          <p:cNvSpPr/>
          <p:nvPr/>
        </p:nvSpPr>
        <p:spPr>
          <a:xfrm>
            <a:off x="349339" y="76269"/>
            <a:ext cx="4390085" cy="861774"/>
          </a:xfrm>
          <a:prstGeom prst="rect">
            <a:avLst/>
          </a:prstGeom>
        </p:spPr>
        <p:txBody>
          <a:bodyPr wrap="square">
            <a:spAutoFit/>
          </a:bodyPr>
          <a:lstStyle/>
          <a:p>
            <a:r>
              <a:rPr lang="en-GB" b="1" dirty="0"/>
              <a:t>END OF LIFE CARE (COMMUNITY) </a:t>
            </a:r>
          </a:p>
          <a:p>
            <a:r>
              <a:rPr lang="en-GB" b="1" dirty="0"/>
              <a:t>Clinical Pathway Guidance During Covid 19</a:t>
            </a:r>
          </a:p>
          <a:p>
            <a:r>
              <a:rPr lang="en-GB" sz="1400" b="1" dirty="0"/>
              <a:t>V3.5  4.4.20 FINAL SB</a:t>
            </a:r>
          </a:p>
        </p:txBody>
      </p:sp>
      <p:pic>
        <p:nvPicPr>
          <p:cNvPr id="4" name="Picture 3">
            <a:extLst>
              <a:ext uri="{FF2B5EF4-FFF2-40B4-BE49-F238E27FC236}">
                <a16:creationId xmlns:a16="http://schemas.microsoft.com/office/drawing/2014/main" id="{3208E511-F69F-4009-B43B-199E851ED211}"/>
              </a:ext>
            </a:extLst>
          </p:cNvPr>
          <p:cNvPicPr>
            <a:picLocks noChangeAspect="1"/>
          </p:cNvPicPr>
          <p:nvPr/>
        </p:nvPicPr>
        <p:blipFill>
          <a:blip r:embed="rId2"/>
          <a:stretch>
            <a:fillRect/>
          </a:stretch>
        </p:blipFill>
        <p:spPr>
          <a:xfrm>
            <a:off x="4739424" y="106877"/>
            <a:ext cx="1644220" cy="800557"/>
          </a:xfrm>
          <a:prstGeom prst="rect">
            <a:avLst/>
          </a:prstGeom>
        </p:spPr>
      </p:pic>
      <p:sp>
        <p:nvSpPr>
          <p:cNvPr id="5" name="Slide Number Placeholder 3">
            <a:extLst>
              <a:ext uri="{FF2B5EF4-FFF2-40B4-BE49-F238E27FC236}">
                <a16:creationId xmlns:a16="http://schemas.microsoft.com/office/drawing/2014/main" id="{71E12F88-2F06-411E-8022-8D0BB6E78CDD}"/>
              </a:ext>
            </a:extLst>
          </p:cNvPr>
          <p:cNvSpPr txBox="1">
            <a:spLocks/>
          </p:cNvSpPr>
          <p:nvPr/>
        </p:nvSpPr>
        <p:spPr>
          <a:xfrm>
            <a:off x="4843463" y="9181397"/>
            <a:ext cx="1543050" cy="527403"/>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36EE864-4A5A-4597-BA60-84961303AC83}" type="slidenum">
              <a:rPr lang="en-GB" smtClean="0"/>
              <a:pPr/>
              <a:t>3</a:t>
            </a:fld>
            <a:endParaRPr lang="en-GB" dirty="0"/>
          </a:p>
        </p:txBody>
      </p:sp>
      <p:sp>
        <p:nvSpPr>
          <p:cNvPr id="6" name="TextBox 5">
            <a:extLst>
              <a:ext uri="{FF2B5EF4-FFF2-40B4-BE49-F238E27FC236}">
                <a16:creationId xmlns:a16="http://schemas.microsoft.com/office/drawing/2014/main" id="{92238607-54BF-4FFB-9854-081804CA1ABD}"/>
              </a:ext>
            </a:extLst>
          </p:cNvPr>
          <p:cNvSpPr txBox="1"/>
          <p:nvPr/>
        </p:nvSpPr>
        <p:spPr>
          <a:xfrm>
            <a:off x="349339" y="980896"/>
            <a:ext cx="6159322" cy="2862322"/>
          </a:xfrm>
          <a:prstGeom prst="rect">
            <a:avLst/>
          </a:prstGeom>
          <a:noFill/>
        </p:spPr>
        <p:txBody>
          <a:bodyPr wrap="square" rtlCol="0">
            <a:spAutoFit/>
          </a:bodyPr>
          <a:lstStyle/>
          <a:p>
            <a:r>
              <a:rPr lang="en-GB" sz="1200" b="1" dirty="0"/>
              <a:t>Training willing family or friends to give injectable or sublingual end of life medication   </a:t>
            </a:r>
          </a:p>
          <a:p>
            <a:endParaRPr lang="en-GB" sz="400" b="1" dirty="0"/>
          </a:p>
          <a:p>
            <a:r>
              <a:rPr lang="en-GB" sz="1200" dirty="0"/>
              <a:t>During the response period to Covid 19, some family and friends may be willing to be supported to give medications by injection or onto the lining of the mouth to keep dying patients as comfortable as possible should a doctor or nurse not be readily available. This may only be appropriate in a relatively small number of cases and may be particularly appropriate for those who have experience of working in healthcare. </a:t>
            </a:r>
          </a:p>
          <a:p>
            <a:endParaRPr lang="en-GB" sz="400" dirty="0"/>
          </a:p>
          <a:p>
            <a:r>
              <a:rPr lang="en-GB" sz="1200" dirty="0"/>
              <a:t>An experienced nurse / doctor will need to assess the competence and willingness of the family member or friend to take on this role and then give them appropriate training. This will normally be during a home visit: it might be possible by smart-phone video if the nurse or doctor already knows the patient, the family and their circumstances.</a:t>
            </a:r>
            <a:r>
              <a:rPr lang="en-GB" sz="800" dirty="0">
                <a:solidFill>
                  <a:srgbClr val="FF0000"/>
                </a:solidFill>
                <a:latin typeface="Arial" panose="020B0604020202020204" pitchFamily="34" charset="0"/>
                <a:ea typeface="Calibri" panose="020F0502020204030204" pitchFamily="34" charset="0"/>
              </a:rPr>
              <a:t> </a:t>
            </a:r>
            <a:r>
              <a:rPr lang="en-GB" sz="1200" dirty="0">
                <a:ea typeface="Calibri" panose="020F0502020204030204" pitchFamily="34" charset="0"/>
              </a:rPr>
              <a:t>The nurse / doctor should also confirm with the patient that they agree to their family / friend administering drugs (if possible).  </a:t>
            </a:r>
            <a:endParaRPr lang="en-GB" sz="1200" dirty="0"/>
          </a:p>
          <a:p>
            <a:endParaRPr lang="en-GB" sz="400" dirty="0"/>
          </a:p>
          <a:p>
            <a:r>
              <a:rPr lang="en-GB" sz="1200" dirty="0"/>
              <a:t>The responsibility people are taking on is considerable and may cause significant stress, especially if the patient dies shortly after medication is administered.  24/7 support will be available from their GP practice (NHS111 Option 4 out of hours), or community nursing team. </a:t>
            </a:r>
          </a:p>
        </p:txBody>
      </p:sp>
      <p:graphicFrame>
        <p:nvGraphicFramePr>
          <p:cNvPr id="7" name="Table 6">
            <a:extLst>
              <a:ext uri="{FF2B5EF4-FFF2-40B4-BE49-F238E27FC236}">
                <a16:creationId xmlns:a16="http://schemas.microsoft.com/office/drawing/2014/main" id="{DCCCA9E3-F872-4EC2-8BB6-0EFA3F079797}"/>
              </a:ext>
            </a:extLst>
          </p:cNvPr>
          <p:cNvGraphicFramePr>
            <a:graphicFrameLocks noGrp="1"/>
          </p:cNvGraphicFramePr>
          <p:nvPr>
            <p:extLst>
              <p:ext uri="{D42A27DB-BD31-4B8C-83A1-F6EECF244321}">
                <p14:modId xmlns:p14="http://schemas.microsoft.com/office/powerpoint/2010/main" val="691060385"/>
              </p:ext>
            </p:extLst>
          </p:nvPr>
        </p:nvGraphicFramePr>
        <p:xfrm>
          <a:off x="349339" y="3855462"/>
          <a:ext cx="6206007" cy="6002020"/>
        </p:xfrm>
        <a:graphic>
          <a:graphicData uri="http://schemas.openxmlformats.org/drawingml/2006/table">
            <a:tbl>
              <a:tblPr firstRow="1" bandRow="1">
                <a:tableStyleId>{5C22544A-7EE6-4342-B048-85BDC9FD1C3A}</a:tableStyleId>
              </a:tblPr>
              <a:tblGrid>
                <a:gridCol w="1330341">
                  <a:extLst>
                    <a:ext uri="{9D8B030D-6E8A-4147-A177-3AD203B41FA5}">
                      <a16:colId xmlns:a16="http://schemas.microsoft.com/office/drawing/2014/main" val="3430338139"/>
                    </a:ext>
                  </a:extLst>
                </a:gridCol>
                <a:gridCol w="1425722">
                  <a:extLst>
                    <a:ext uri="{9D8B030D-6E8A-4147-A177-3AD203B41FA5}">
                      <a16:colId xmlns:a16="http://schemas.microsoft.com/office/drawing/2014/main" val="122428850"/>
                    </a:ext>
                  </a:extLst>
                </a:gridCol>
                <a:gridCol w="1677423">
                  <a:extLst>
                    <a:ext uri="{9D8B030D-6E8A-4147-A177-3AD203B41FA5}">
                      <a16:colId xmlns:a16="http://schemas.microsoft.com/office/drawing/2014/main" val="302498272"/>
                    </a:ext>
                  </a:extLst>
                </a:gridCol>
                <a:gridCol w="1772521">
                  <a:extLst>
                    <a:ext uri="{9D8B030D-6E8A-4147-A177-3AD203B41FA5}">
                      <a16:colId xmlns:a16="http://schemas.microsoft.com/office/drawing/2014/main" val="1147460952"/>
                    </a:ext>
                  </a:extLst>
                </a:gridCol>
              </a:tblGrid>
              <a:tr h="287020">
                <a:tc>
                  <a:txBody>
                    <a:bodyPr/>
                    <a:lstStyle/>
                    <a:p>
                      <a:r>
                        <a:rPr lang="en-GB" sz="1100" dirty="0"/>
                        <a:t>TRAINING</a:t>
                      </a:r>
                    </a:p>
                  </a:txBody>
                  <a:tcPr/>
                </a:tc>
                <a:tc>
                  <a:txBody>
                    <a:bodyPr/>
                    <a:lstStyle/>
                    <a:p>
                      <a:r>
                        <a:rPr lang="en-GB" sz="1100" dirty="0"/>
                        <a:t>EQUIPMENT </a:t>
                      </a:r>
                    </a:p>
                  </a:txBody>
                  <a:tcPr/>
                </a:tc>
                <a:tc>
                  <a:txBody>
                    <a:bodyPr/>
                    <a:lstStyle/>
                    <a:p>
                      <a:r>
                        <a:rPr lang="en-GB" sz="1100" dirty="0"/>
                        <a:t>METHOD</a:t>
                      </a:r>
                    </a:p>
                  </a:txBody>
                  <a:tcPr/>
                </a:tc>
                <a:tc>
                  <a:txBody>
                    <a:bodyPr/>
                    <a:lstStyle/>
                    <a:p>
                      <a:r>
                        <a:rPr lang="en-GB" sz="1100" dirty="0"/>
                        <a:t>COMPETENCE NEEDED</a:t>
                      </a:r>
                    </a:p>
                  </a:txBody>
                  <a:tcPr/>
                </a:tc>
                <a:extLst>
                  <a:ext uri="{0D108BD9-81ED-4DB2-BD59-A6C34878D82A}">
                    <a16:rowId xmlns:a16="http://schemas.microsoft.com/office/drawing/2014/main" val="1830909926"/>
                  </a:ext>
                </a:extLst>
              </a:tr>
              <a:tr h="370840">
                <a:tc>
                  <a:txBody>
                    <a:bodyPr/>
                    <a:lstStyle/>
                    <a:p>
                      <a:r>
                        <a:rPr lang="en-GB" sz="1100" dirty="0">
                          <a:solidFill>
                            <a:schemeClr val="tx1"/>
                          </a:solidFill>
                        </a:rPr>
                        <a:t>Discuss possible  symptoms and which of the drugs and doses prescribed will help, and when.</a:t>
                      </a:r>
                    </a:p>
                  </a:txBody>
                  <a:tcPr/>
                </a:tc>
                <a:tc>
                  <a:txBody>
                    <a:bodyPr/>
                    <a:lstStyle/>
                    <a:p>
                      <a:r>
                        <a:rPr lang="en-GB" sz="1100" dirty="0">
                          <a:solidFill>
                            <a:schemeClr val="tx1"/>
                          </a:solidFill>
                        </a:rPr>
                        <a:t>The prescribed drugs, signed completed Medication Administration Record (MAR) chart, needles,</a:t>
                      </a:r>
                      <a:r>
                        <a:rPr lang="en-GB" sz="1100" baseline="0" dirty="0">
                          <a:solidFill>
                            <a:schemeClr val="tx1"/>
                          </a:solidFill>
                        </a:rPr>
                        <a:t> </a:t>
                      </a:r>
                      <a:r>
                        <a:rPr lang="en-GB" sz="1100" dirty="0">
                          <a:solidFill>
                            <a:schemeClr val="tx1"/>
                          </a:solidFill>
                        </a:rPr>
                        <a:t>syringes, sharps bin </a:t>
                      </a:r>
                    </a:p>
                  </a:txBody>
                  <a:tcPr/>
                </a:tc>
                <a:tc>
                  <a:txBody>
                    <a:bodyPr/>
                    <a:lstStyle/>
                    <a:p>
                      <a:r>
                        <a:rPr lang="en-GB" sz="1100" dirty="0">
                          <a:solidFill>
                            <a:schemeClr val="tx1"/>
                          </a:solidFill>
                        </a:rPr>
                        <a:t>Talk through drug chart and drugs prescribed, their indications and doses to use if needed. Talk through how to get advice before / after giving drugs </a:t>
                      </a:r>
                    </a:p>
                  </a:txBody>
                  <a:tcPr/>
                </a:tc>
                <a:tc>
                  <a:txBody>
                    <a:bodyPr/>
                    <a:lstStyle/>
                    <a:p>
                      <a:r>
                        <a:rPr lang="en-GB" sz="1100" dirty="0">
                          <a:solidFill>
                            <a:schemeClr val="tx1"/>
                          </a:solidFill>
                        </a:rPr>
                        <a:t>Understanding of what symptoms the patient could experience, drugs prescribed and doses that can be given and when. </a:t>
                      </a:r>
                    </a:p>
                    <a:p>
                      <a:r>
                        <a:rPr lang="en-GB" sz="1100" dirty="0">
                          <a:solidFill>
                            <a:schemeClr val="tx1"/>
                          </a:solidFill>
                        </a:rPr>
                        <a:t>Confident when and how  to seek clinical advice.</a:t>
                      </a:r>
                    </a:p>
                    <a:p>
                      <a:r>
                        <a:rPr lang="en-GB" sz="1100" dirty="0">
                          <a:solidFill>
                            <a:schemeClr val="tx1"/>
                          </a:solidFill>
                        </a:rPr>
                        <a:t>Understands that at doses prescribed,</a:t>
                      </a:r>
                      <a:r>
                        <a:rPr lang="en-GB" sz="1100" baseline="0" dirty="0">
                          <a:solidFill>
                            <a:schemeClr val="tx1"/>
                          </a:solidFill>
                        </a:rPr>
                        <a:t> death shortly after administration would not be</a:t>
                      </a:r>
                      <a:r>
                        <a:rPr lang="en-GB" sz="1100" baseline="0" dirty="0">
                          <a:solidFill>
                            <a:srgbClr val="FF0000"/>
                          </a:solidFill>
                        </a:rPr>
                        <a:t> </a:t>
                      </a:r>
                      <a:r>
                        <a:rPr lang="en-GB" sz="1100" baseline="0" dirty="0">
                          <a:solidFill>
                            <a:schemeClr val="tx1"/>
                          </a:solidFill>
                        </a:rPr>
                        <a:t>caused by the drugs</a:t>
                      </a:r>
                      <a:endParaRPr lang="en-GB" sz="1100" dirty="0">
                        <a:solidFill>
                          <a:schemeClr val="tx1"/>
                        </a:solidFill>
                      </a:endParaRPr>
                    </a:p>
                  </a:txBody>
                  <a:tcPr/>
                </a:tc>
                <a:extLst>
                  <a:ext uri="{0D108BD9-81ED-4DB2-BD59-A6C34878D82A}">
                    <a16:rowId xmlns:a16="http://schemas.microsoft.com/office/drawing/2014/main" val="16881847"/>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Make aware of personal protective equipment</a:t>
                      </a:r>
                      <a:r>
                        <a:rPr lang="en-GB" sz="1100" baseline="0" dirty="0">
                          <a:solidFill>
                            <a:schemeClr val="tx1"/>
                          </a:solidFill>
                        </a:rPr>
                        <a:t> (</a:t>
                      </a:r>
                      <a:r>
                        <a:rPr lang="en-GB" sz="1100" dirty="0">
                          <a:solidFill>
                            <a:schemeClr val="tx1"/>
                          </a:solidFill>
                        </a:rPr>
                        <a:t>PPE) to use</a:t>
                      </a:r>
                      <a:endParaRPr lang="en-GB" sz="1100" dirty="0">
                        <a:solidFill>
                          <a:schemeClr val="tx1"/>
                        </a:solidFill>
                        <a:highlight>
                          <a:srgbClr val="FFFF00"/>
                        </a:highlight>
                      </a:endParaRPr>
                    </a:p>
                  </a:txBody>
                  <a:tcPr/>
                </a:tc>
                <a:tc>
                  <a:txBody>
                    <a:bodyPr/>
                    <a:lstStyle/>
                    <a:p>
                      <a:r>
                        <a:rPr lang="en-GB" sz="1100" dirty="0">
                          <a:solidFill>
                            <a:schemeClr val="tx1"/>
                          </a:solidFill>
                        </a:rPr>
                        <a:t>Supply PPE: face mask, gloves, aprons.</a:t>
                      </a:r>
                    </a:p>
                    <a:p>
                      <a:r>
                        <a:rPr lang="en-GB" sz="1100" dirty="0">
                          <a:solidFill>
                            <a:schemeClr val="tx1"/>
                          </a:solidFill>
                        </a:rPr>
                        <a:t> </a:t>
                      </a:r>
                    </a:p>
                  </a:txBody>
                  <a:tcPr/>
                </a:tc>
                <a:tc>
                  <a:txBody>
                    <a:bodyPr/>
                    <a:lstStyle/>
                    <a:p>
                      <a:r>
                        <a:rPr lang="en-GB" sz="1100" dirty="0">
                          <a:solidFill>
                            <a:schemeClr val="tx1"/>
                          </a:solidFill>
                        </a:rPr>
                        <a:t>Demonstrate good hand hygiene.</a:t>
                      </a:r>
                    </a:p>
                    <a:p>
                      <a:r>
                        <a:rPr lang="en-GB" sz="1100" dirty="0">
                          <a:solidFill>
                            <a:schemeClr val="tx1"/>
                          </a:solidFill>
                        </a:rPr>
                        <a:t>Observe putting on and taking off PPE</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Competent in good hand hygiene and ability to use appropriate PPE </a:t>
                      </a:r>
                    </a:p>
                  </a:txBody>
                  <a:tcPr/>
                </a:tc>
                <a:extLst>
                  <a:ext uri="{0D108BD9-81ED-4DB2-BD59-A6C34878D82A}">
                    <a16:rowId xmlns:a16="http://schemas.microsoft.com/office/drawing/2014/main" val="2845729579"/>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Demonstration and practice of giving sublingual and / or injectable medications</a:t>
                      </a:r>
                    </a:p>
                    <a:p>
                      <a:endParaRPr lang="en-GB" sz="1100" dirty="0">
                        <a:solidFill>
                          <a:schemeClr val="tx1"/>
                        </a:solidFill>
                      </a:endParaRPr>
                    </a:p>
                  </a:txBody>
                  <a:tcPr/>
                </a:tc>
                <a:tc>
                  <a:txBody>
                    <a:bodyPr/>
                    <a:lstStyle/>
                    <a:p>
                      <a:r>
                        <a:rPr lang="en-GB" sz="1100" dirty="0">
                          <a:solidFill>
                            <a:schemeClr val="tx1"/>
                          </a:solidFill>
                        </a:rPr>
                        <a:t>Signed completed MAR chart, drugs, needles, syringes, sharps bin.</a:t>
                      </a:r>
                    </a:p>
                    <a:p>
                      <a:r>
                        <a:rPr lang="en-GB" sz="1100" dirty="0">
                          <a:solidFill>
                            <a:schemeClr val="tx1"/>
                          </a:solidFill>
                        </a:rPr>
                        <a:t>Water for injection and an orange or similar fruit.</a:t>
                      </a:r>
                      <a:endParaRPr lang="en-GB" sz="1100" dirty="0">
                        <a:solidFill>
                          <a:schemeClr val="tx1"/>
                        </a:solidFill>
                        <a:highlight>
                          <a:srgbClr val="FFFF00"/>
                        </a:highlight>
                      </a:endParaRPr>
                    </a:p>
                  </a:txBody>
                  <a:tcPr/>
                </a:tc>
                <a:tc>
                  <a:txBody>
                    <a:bodyPr/>
                    <a:lstStyle/>
                    <a:p>
                      <a:r>
                        <a:rPr lang="en-GB" sz="1100" dirty="0">
                          <a:solidFill>
                            <a:schemeClr val="tx1"/>
                          </a:solidFill>
                        </a:rPr>
                        <a:t>Demonstrate injection and sublingual administration methods. </a:t>
                      </a:r>
                    </a:p>
                    <a:p>
                      <a:r>
                        <a:rPr lang="en-GB" sz="1100" dirty="0">
                          <a:solidFill>
                            <a:schemeClr val="tx1"/>
                          </a:solidFill>
                        </a:rPr>
                        <a:t>Observe person doing this using</a:t>
                      </a:r>
                      <a:r>
                        <a:rPr lang="en-GB" sz="1100" baseline="0" dirty="0">
                          <a:solidFill>
                            <a:schemeClr val="tx1"/>
                          </a:solidFill>
                        </a:rPr>
                        <a:t> water for injection into mouth and injection into orange.</a:t>
                      </a:r>
                    </a:p>
                    <a:p>
                      <a:r>
                        <a:rPr lang="en-GB" sz="1100" dirty="0">
                          <a:solidFill>
                            <a:schemeClr val="tx1"/>
                          </a:solidFill>
                        </a:rPr>
                        <a:t>Observe disposing of needles and used vials in sharps bin</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Able and confident to give medication in correct doses via prescribed routes. </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10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Able and confident to safely dispose of used equipment in sharps bin</a:t>
                      </a:r>
                    </a:p>
                  </a:txBody>
                  <a:tcPr/>
                </a:tc>
                <a:extLst>
                  <a:ext uri="{0D108BD9-81ED-4DB2-BD59-A6C34878D82A}">
                    <a16:rowId xmlns:a16="http://schemas.microsoft.com/office/drawing/2014/main" val="706553725"/>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Demonstrate documenting drugs and doses given, assessment of effectiveness and seeking advice</a:t>
                      </a:r>
                    </a:p>
                  </a:txBody>
                  <a:tcPr/>
                </a:tc>
                <a:tc>
                  <a:txBody>
                    <a:bodyPr/>
                    <a:lstStyle/>
                    <a:p>
                      <a:r>
                        <a:rPr lang="en-GB" sz="1100" dirty="0">
                          <a:solidFill>
                            <a:schemeClr val="tx1"/>
                          </a:solidFill>
                        </a:rPr>
                        <a:t>Signed completed MAR chart.</a:t>
                      </a:r>
                    </a:p>
                    <a:p>
                      <a:r>
                        <a:rPr lang="en-GB" sz="1100" dirty="0">
                          <a:solidFill>
                            <a:schemeClr val="tx1"/>
                          </a:solidFill>
                        </a:rPr>
                        <a:t>Guidance sheet for lay carer drug administration</a:t>
                      </a:r>
                      <a:r>
                        <a:rPr lang="en-GB" sz="1100" baseline="0" dirty="0">
                          <a:solidFill>
                            <a:schemeClr val="tx1"/>
                          </a:solidFill>
                        </a:rPr>
                        <a:t> see </a:t>
                      </a:r>
                      <a:r>
                        <a:rPr lang="en-GB" sz="1050" baseline="0" dirty="0">
                          <a:solidFill>
                            <a:srgbClr val="FF0000"/>
                          </a:solidFill>
                          <a:hlinkClick r:id="rId3"/>
                        </a:rPr>
                        <a:t>http://www.cambslmc.org/localadvice</a:t>
                      </a:r>
                      <a:r>
                        <a:rPr lang="en-GB" sz="1050" baseline="0" dirty="0">
                          <a:solidFill>
                            <a:srgbClr val="FF0000"/>
                          </a:solidFill>
                        </a:rPr>
                        <a:t> </a:t>
                      </a:r>
                      <a:endParaRPr lang="en-GB" sz="1100" dirty="0">
                        <a:solidFill>
                          <a:srgbClr val="FF0000"/>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Talk through documenting drugs and doses given, assessment of effectiveness and seeking advice</a:t>
                      </a:r>
                    </a:p>
                  </a:txBody>
                  <a:tcPr/>
                </a:tc>
                <a:tc>
                  <a:txBody>
                    <a:bodyPr/>
                    <a:lstStyle/>
                    <a:p>
                      <a:r>
                        <a:rPr lang="en-GB" sz="1100" dirty="0">
                          <a:solidFill>
                            <a:schemeClr val="tx1"/>
                          </a:solidFill>
                        </a:rPr>
                        <a:t>Able to document drugs and doses given.</a:t>
                      </a:r>
                    </a:p>
                    <a:p>
                      <a:r>
                        <a:rPr lang="en-GB" sz="1100" dirty="0">
                          <a:solidFill>
                            <a:schemeClr val="tx1"/>
                          </a:solidFill>
                        </a:rPr>
                        <a:t>Confident about assessing drug</a:t>
                      </a:r>
                      <a:r>
                        <a:rPr lang="en-GB" sz="1100" baseline="0" dirty="0">
                          <a:solidFill>
                            <a:schemeClr val="tx1"/>
                          </a:solidFill>
                        </a:rPr>
                        <a:t> effectiveness.</a:t>
                      </a:r>
                    </a:p>
                    <a:p>
                      <a:r>
                        <a:rPr lang="en-GB" sz="1100" baseline="0" dirty="0">
                          <a:solidFill>
                            <a:schemeClr val="tx1"/>
                          </a:solidFill>
                        </a:rPr>
                        <a:t>Confident about calling for cl</a:t>
                      </a:r>
                      <a:r>
                        <a:rPr lang="en-GB" sz="1100" dirty="0">
                          <a:solidFill>
                            <a:schemeClr val="tx1"/>
                          </a:solidFill>
                        </a:rPr>
                        <a:t>inical advice and support</a:t>
                      </a:r>
                    </a:p>
                  </a:txBody>
                  <a:tcPr/>
                </a:tc>
                <a:extLst>
                  <a:ext uri="{0D108BD9-81ED-4DB2-BD59-A6C34878D82A}">
                    <a16:rowId xmlns:a16="http://schemas.microsoft.com/office/drawing/2014/main" val="1571301775"/>
                  </a:ext>
                </a:extLst>
              </a:tr>
            </a:tbl>
          </a:graphicData>
        </a:graphic>
      </p:graphicFrame>
    </p:spTree>
    <p:extLst>
      <p:ext uri="{BB962C8B-B14F-4D97-AF65-F5344CB8AC3E}">
        <p14:creationId xmlns:p14="http://schemas.microsoft.com/office/powerpoint/2010/main" val="28686809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C01C7D432C7D94D8439FABCA2831D55" ma:contentTypeVersion="12" ma:contentTypeDescription="Create a new document." ma:contentTypeScope="" ma:versionID="21897a788d39bf8503e62ee65d16d467">
  <xsd:schema xmlns:xsd="http://www.w3.org/2001/XMLSchema" xmlns:xs="http://www.w3.org/2001/XMLSchema" xmlns:p="http://schemas.microsoft.com/office/2006/metadata/properties" xmlns:ns2="97b38970-de5c-4b45-9394-8c4abf9964e8" xmlns:ns3="e4150499-df2e-4014-8017-d443c13a0037" targetNamespace="http://schemas.microsoft.com/office/2006/metadata/properties" ma:root="true" ma:fieldsID="223ba26e35b59db1ee20efd0d1928f8e" ns2:_="" ns3:_="">
    <xsd:import namespace="97b38970-de5c-4b45-9394-8c4abf9964e8"/>
    <xsd:import namespace="e4150499-df2e-4014-8017-d443c13a003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b38970-de5c-4b45-9394-8c4abf9964e8"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4150499-df2e-4014-8017-d443c13a0037"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32C204B-E62A-43F4-A5FA-1BEC48623F67}">
  <ds:schemaRefs>
    <ds:schemaRef ds:uri="http://schemas.microsoft.com/sharepoint/v3/contenttype/forms"/>
  </ds:schemaRefs>
</ds:datastoreItem>
</file>

<file path=customXml/itemProps2.xml><?xml version="1.0" encoding="utf-8"?>
<ds:datastoreItem xmlns:ds="http://schemas.openxmlformats.org/officeDocument/2006/customXml" ds:itemID="{E075A8C2-0DED-4BCD-A16B-270BAD6E8D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b38970-de5c-4b45-9394-8c4abf9964e8"/>
    <ds:schemaRef ds:uri="e4150499-df2e-4014-8017-d443c13a00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4D6985D-B362-4304-954B-AC834E057BD0}">
  <ds:schemaRefs>
    <ds:schemaRef ds:uri="http://purl.org/dc/terms/"/>
    <ds:schemaRef ds:uri="e4150499-df2e-4014-8017-d443c13a0037"/>
    <ds:schemaRef ds:uri="http://schemas.microsoft.com/office/2006/documentManagement/types"/>
    <ds:schemaRef ds:uri="http://schemas.microsoft.com/office/infopath/2007/PartnerControls"/>
    <ds:schemaRef ds:uri="http://purl.org/dc/elements/1.1/"/>
    <ds:schemaRef ds:uri="http://schemas.microsoft.com/office/2006/metadata/properties"/>
    <ds:schemaRef ds:uri="97b38970-de5c-4b45-9394-8c4abf9964e8"/>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1392</TotalTime>
  <Words>1394</Words>
  <Application>Microsoft Office PowerPoint</Application>
  <PresentationFormat>A4 Paper (210x297 mm)</PresentationFormat>
  <Paragraphs>126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Emerson</dc:creator>
  <cp:lastModifiedBy>Stephen I G Barclay</cp:lastModifiedBy>
  <cp:revision>29</cp:revision>
  <dcterms:created xsi:type="dcterms:W3CDTF">2020-03-27T12:24:44Z</dcterms:created>
  <dcterms:modified xsi:type="dcterms:W3CDTF">2020-04-13T19:15:41Z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0x010100AC01C7D432C7D94D8439FABCA2831D55</vt:lpwstr>
  </property>
</Properties>
</file>